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498" r:id="rId1"/>
    <p:sldMasterId id="2147484504" r:id="rId2"/>
    <p:sldMasterId id="2147484510" r:id="rId3"/>
    <p:sldMasterId id="2147484516" r:id="rId4"/>
    <p:sldMasterId id="2147484528" r:id="rId5"/>
  </p:sldMasterIdLst>
  <p:notesMasterIdLst>
    <p:notesMasterId r:id="rId26"/>
  </p:notesMasterIdLst>
  <p:handoutMasterIdLst>
    <p:handoutMasterId r:id="rId27"/>
  </p:handoutMasterIdLst>
  <p:sldIdLst>
    <p:sldId id="1204" r:id="rId6"/>
    <p:sldId id="1203" r:id="rId7"/>
    <p:sldId id="1205" r:id="rId8"/>
    <p:sldId id="1206" r:id="rId9"/>
    <p:sldId id="1207" r:id="rId10"/>
    <p:sldId id="1208" r:id="rId11"/>
    <p:sldId id="1235" r:id="rId12"/>
    <p:sldId id="1209" r:id="rId13"/>
    <p:sldId id="1210" r:id="rId14"/>
    <p:sldId id="1211" r:id="rId15"/>
    <p:sldId id="1236" r:id="rId16"/>
    <p:sldId id="1221" r:id="rId17"/>
    <p:sldId id="1238" r:id="rId18"/>
    <p:sldId id="1222" r:id="rId19"/>
    <p:sldId id="1229" r:id="rId20"/>
    <p:sldId id="1230" r:id="rId21"/>
    <p:sldId id="1237" r:id="rId22"/>
    <p:sldId id="1232" r:id="rId23"/>
    <p:sldId id="1234" r:id="rId24"/>
    <p:sldId id="1220" r:id="rId25"/>
  </p:sldIdLst>
  <p:sldSz cx="12192000" cy="6858000"/>
  <p:notesSz cx="7010400" cy="9296400"/>
  <p:defaultTextStyle>
    <a:defPPr>
      <a:defRPr lang="en-US"/>
    </a:defPPr>
    <a:lvl1pPr algn="l" rtl="0" fontAlgn="base">
      <a:spcBef>
        <a:spcPct val="0"/>
      </a:spcBef>
      <a:spcAft>
        <a:spcPct val="0"/>
      </a:spcAft>
      <a:defRPr sz="3100" u="sng" kern="1200">
        <a:solidFill>
          <a:schemeClr val="tx1"/>
        </a:solidFill>
        <a:latin typeface="Arial" charset="0"/>
        <a:ea typeface="+mn-ea"/>
        <a:cs typeface="Arial" charset="0"/>
      </a:defRPr>
    </a:lvl1pPr>
    <a:lvl2pPr marL="465138" indent="-7938" algn="l" rtl="0" fontAlgn="base">
      <a:spcBef>
        <a:spcPct val="0"/>
      </a:spcBef>
      <a:spcAft>
        <a:spcPct val="0"/>
      </a:spcAft>
      <a:defRPr sz="3100" u="sng" kern="1200">
        <a:solidFill>
          <a:schemeClr val="tx1"/>
        </a:solidFill>
        <a:latin typeface="Arial" charset="0"/>
        <a:ea typeface="+mn-ea"/>
        <a:cs typeface="Arial" charset="0"/>
      </a:defRPr>
    </a:lvl2pPr>
    <a:lvl3pPr marL="931863" indent="-17463" algn="l" rtl="0" fontAlgn="base">
      <a:spcBef>
        <a:spcPct val="0"/>
      </a:spcBef>
      <a:spcAft>
        <a:spcPct val="0"/>
      </a:spcAft>
      <a:defRPr sz="3100" u="sng" kern="1200">
        <a:solidFill>
          <a:schemeClr val="tx1"/>
        </a:solidFill>
        <a:latin typeface="Arial" charset="0"/>
        <a:ea typeface="+mn-ea"/>
        <a:cs typeface="Arial" charset="0"/>
      </a:defRPr>
    </a:lvl3pPr>
    <a:lvl4pPr marL="1398588" indent="-26988" algn="l" rtl="0" fontAlgn="base">
      <a:spcBef>
        <a:spcPct val="0"/>
      </a:spcBef>
      <a:spcAft>
        <a:spcPct val="0"/>
      </a:spcAft>
      <a:defRPr sz="3100" u="sng" kern="1200">
        <a:solidFill>
          <a:schemeClr val="tx1"/>
        </a:solidFill>
        <a:latin typeface="Arial" charset="0"/>
        <a:ea typeface="+mn-ea"/>
        <a:cs typeface="Arial" charset="0"/>
      </a:defRPr>
    </a:lvl4pPr>
    <a:lvl5pPr marL="1865313" indent="-36513" algn="l" rtl="0" fontAlgn="base">
      <a:spcBef>
        <a:spcPct val="0"/>
      </a:spcBef>
      <a:spcAft>
        <a:spcPct val="0"/>
      </a:spcAft>
      <a:defRPr sz="3100" u="sng" kern="1200">
        <a:solidFill>
          <a:schemeClr val="tx1"/>
        </a:solidFill>
        <a:latin typeface="Arial" charset="0"/>
        <a:ea typeface="+mn-ea"/>
        <a:cs typeface="Arial" charset="0"/>
      </a:defRPr>
    </a:lvl5pPr>
    <a:lvl6pPr marL="2286000" algn="l" defTabSz="914400" rtl="0" eaLnBrk="1" latinLnBrk="0" hangingPunct="1">
      <a:defRPr sz="3100" u="sng" kern="1200">
        <a:solidFill>
          <a:schemeClr val="tx1"/>
        </a:solidFill>
        <a:latin typeface="Arial" charset="0"/>
        <a:ea typeface="+mn-ea"/>
        <a:cs typeface="Arial" charset="0"/>
      </a:defRPr>
    </a:lvl6pPr>
    <a:lvl7pPr marL="2743200" algn="l" defTabSz="914400" rtl="0" eaLnBrk="1" latinLnBrk="0" hangingPunct="1">
      <a:defRPr sz="3100" u="sng" kern="1200">
        <a:solidFill>
          <a:schemeClr val="tx1"/>
        </a:solidFill>
        <a:latin typeface="Arial" charset="0"/>
        <a:ea typeface="+mn-ea"/>
        <a:cs typeface="Arial" charset="0"/>
      </a:defRPr>
    </a:lvl7pPr>
    <a:lvl8pPr marL="3200400" algn="l" defTabSz="914400" rtl="0" eaLnBrk="1" latinLnBrk="0" hangingPunct="1">
      <a:defRPr sz="3100" u="sng" kern="1200">
        <a:solidFill>
          <a:schemeClr val="tx1"/>
        </a:solidFill>
        <a:latin typeface="Arial" charset="0"/>
        <a:ea typeface="+mn-ea"/>
        <a:cs typeface="Arial" charset="0"/>
      </a:defRPr>
    </a:lvl8pPr>
    <a:lvl9pPr marL="3657600" algn="l" defTabSz="914400" rtl="0" eaLnBrk="1" latinLnBrk="0" hangingPunct="1">
      <a:defRPr sz="3100" u="sng"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5" userDrawn="1">
          <p15:clr>
            <a:srgbClr val="A4A3A4"/>
          </p15:clr>
        </p15:guide>
        <p15:guide id="2" orient="horz" pos="4176" userDrawn="1">
          <p15:clr>
            <a:srgbClr val="A4A3A4"/>
          </p15:clr>
        </p15:guide>
        <p15:guide id="3" pos="759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CC"/>
    <a:srgbClr val="003399"/>
    <a:srgbClr val="6600CC"/>
    <a:srgbClr val="3333CC"/>
    <a:srgbClr val="6600FF"/>
    <a:srgbClr val="CC99FF"/>
    <a:srgbClr val="CC66FF"/>
    <a:srgbClr val="FF99CC"/>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63673" autoAdjust="0"/>
  </p:normalViewPr>
  <p:slideViewPr>
    <p:cSldViewPr snapToGrid="0">
      <p:cViewPr varScale="1">
        <p:scale>
          <a:sx n="62" d="100"/>
          <a:sy n="62" d="100"/>
        </p:scale>
        <p:origin x="594" y="78"/>
      </p:cViewPr>
      <p:guideLst>
        <p:guide orient="horz" pos="45"/>
        <p:guide orient="horz" pos="4176"/>
        <p:guide pos="759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795"/>
    </p:cViewPr>
  </p:sorterViewPr>
  <p:notesViewPr>
    <p:cSldViewPr snapToGrid="0">
      <p:cViewPr varScale="1">
        <p:scale>
          <a:sx n="71" d="100"/>
          <a:sy n="71" d="100"/>
        </p:scale>
        <p:origin x="-197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ernanda.montero\AppData\Local\Microsoft\Windows\Temporary%20Internet%20Files\Content.Outlook\LVVXOG6B\Comparativo%20Ramo%2008y16_2015_17V20160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2896581376201"/>
          <c:y val="3.6140963044568597E-2"/>
          <c:w val="0.83142118684786104"/>
          <c:h val="0.72896574149998095"/>
        </c:manualLayout>
      </c:layout>
      <c:barChart>
        <c:barDir val="col"/>
        <c:grouping val="clustered"/>
        <c:varyColors val="0"/>
        <c:ser>
          <c:idx val="0"/>
          <c:order val="0"/>
          <c:tx>
            <c:strRef>
              <c:f>'Presentacion BRUSELAS'!$K$4</c:f>
              <c:strCache>
                <c:ptCount val="1"/>
                <c:pt idx="0">
                  <c:v>Direct </c:v>
                </c:pt>
              </c:strCache>
            </c:strRef>
          </c:tx>
          <c:spPr>
            <a:solidFill>
              <a:schemeClr val="accent3">
                <a:lumMod val="75000"/>
              </a:schemeClr>
            </a:solidFill>
            <a:ln>
              <a:noFill/>
            </a:ln>
            <a:effectLst/>
          </c:spPr>
          <c:invertIfNegative val="0"/>
          <c:dLbls>
            <c:dLbl>
              <c:idx val="0"/>
              <c:layout>
                <c:manualLayout>
                  <c:x val="-2.2124872781981702E-3"/>
                  <c:y val="5.09823946149744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124872781981901E-3"/>
                  <c:y val="1.0196478922994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374618345944499E-3"/>
                  <c:y val="1.5294718384492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253292003546E-3"/>
                  <c:y val="4.92498215416070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2124872781981498E-3"/>
                  <c:y val="1.0196478922994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478573122441501E-4"/>
                  <c:y val="7.5174003312171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6374618345945297E-3"/>
                  <c:y val="1.0196478922994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124872781981498E-3"/>
                  <c:y val="1.01964789229948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5.09823946149744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lgn="l">
                  <a:defRPr sz="1200" b="1" i="0" u="none" strike="noStrike" kern="1200" baseline="0">
                    <a:solidFill>
                      <a:schemeClr val="tx1">
                        <a:lumMod val="75000"/>
                        <a:lumOff val="25000"/>
                      </a:schemeClr>
                    </a:solidFill>
                    <a:latin typeface="Corbel" panose="020B050302020402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'Presentacion BRUSELAS'!$J$5:$J$13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'Presentacion BRUSELAS'!$K$5:$K$13</c:f>
              <c:numCache>
                <c:formatCode>0.00</c:formatCode>
                <c:ptCount val="9"/>
                <c:pt idx="0">
                  <c:v>2959147.8036500001</c:v>
                </c:pt>
                <c:pt idx="1">
                  <c:v>6404116.773</c:v>
                </c:pt>
                <c:pt idx="2">
                  <c:v>6182767.5138238203</c:v>
                </c:pt>
                <c:pt idx="3">
                  <c:v>6280910.4237393904</c:v>
                </c:pt>
                <c:pt idx="4">
                  <c:v>7121706.89821856</c:v>
                </c:pt>
                <c:pt idx="5">
                  <c:v>9959515.2872480005</c:v>
                </c:pt>
                <c:pt idx="6">
                  <c:v>11246525.912992699</c:v>
                </c:pt>
                <c:pt idx="7">
                  <c:v>18024184.035192601</c:v>
                </c:pt>
                <c:pt idx="8">
                  <c:v>22569318.7838265</c:v>
                </c:pt>
              </c:numCache>
            </c:numRef>
          </c:val>
        </c:ser>
        <c:ser>
          <c:idx val="1"/>
          <c:order val="1"/>
          <c:tx>
            <c:strRef>
              <c:f>'Presentacion BRUSELAS'!$L$4</c:f>
              <c:strCache>
                <c:ptCount val="1"/>
                <c:pt idx="0">
                  <c:v>Indirect </c:v>
                </c:pt>
              </c:strCache>
            </c:strRef>
          </c:tx>
          <c:spPr>
            <a:solidFill>
              <a:schemeClr val="accent5"/>
            </a:solidFill>
            <a:ln>
              <a:noFill/>
            </a:ln>
            <a:effectLst/>
          </c:spPr>
          <c:invertIfNegative val="0"/>
          <c:dLbls>
            <c:dLbl>
              <c:idx val="8"/>
              <c:layout>
                <c:manualLayout>
                  <c:x val="1.69962892823837E-3"/>
                  <c:y val="-2.59241817705647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lgn="l">
                  <a:defRPr sz="1200" b="1" i="0" u="none" strike="noStrike" kern="1200" baseline="0">
                    <a:solidFill>
                      <a:schemeClr val="tx1">
                        <a:lumMod val="75000"/>
                        <a:lumOff val="25000"/>
                      </a:schemeClr>
                    </a:solidFill>
                    <a:latin typeface="Corbel" panose="020B050302020402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'Presentacion BRUSELAS'!$J$5:$J$13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'Presentacion BRUSELAS'!$L$5:$L$13</c:f>
              <c:numCache>
                <c:formatCode>0.00</c:formatCode>
                <c:ptCount val="9"/>
                <c:pt idx="0">
                  <c:v>4536747.0716167903</c:v>
                </c:pt>
                <c:pt idx="1">
                  <c:v>5304175.1373367403</c:v>
                </c:pt>
                <c:pt idx="2">
                  <c:v>16091625.5609947</c:v>
                </c:pt>
                <c:pt idx="3">
                  <c:v>16991554.6642402</c:v>
                </c:pt>
                <c:pt idx="4">
                  <c:v>15736685.676942799</c:v>
                </c:pt>
                <c:pt idx="5">
                  <c:v>12918525.8785202</c:v>
                </c:pt>
                <c:pt idx="6">
                  <c:v>17370737.1983587</c:v>
                </c:pt>
                <c:pt idx="7">
                  <c:v>16300541.234947599</c:v>
                </c:pt>
                <c:pt idx="8">
                  <c:v>22114009.727108002</c:v>
                </c:pt>
              </c:numCache>
            </c:numRef>
          </c:val>
        </c:ser>
        <c:dLbls>
          <c:dLblPos val="outEnd"/>
          <c:showLegendKey val="0"/>
          <c:showVal val="1"/>
          <c:showCatName val="0"/>
          <c:showSerName val="0"/>
          <c:showPercent val="0"/>
          <c:showBubbleSize val="0"/>
        </c:dLbls>
        <c:gapWidth val="44"/>
        <c:axId val="334725312"/>
        <c:axId val="334725872"/>
      </c:barChart>
      <c:catAx>
        <c:axId val="33472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orbel" panose="020B0503020204020204" pitchFamily="34" charset="0"/>
                <a:ea typeface="+mn-ea"/>
                <a:cs typeface="+mn-cs"/>
              </a:defRPr>
            </a:pPr>
            <a:endParaRPr lang="es-MX"/>
          </a:p>
        </c:txPr>
        <c:crossAx val="334725872"/>
        <c:crosses val="autoZero"/>
        <c:auto val="0"/>
        <c:lblAlgn val="ctr"/>
        <c:lblOffset val="100"/>
        <c:tickLblSkip val="1"/>
        <c:noMultiLvlLbl val="0"/>
      </c:catAx>
      <c:valAx>
        <c:axId val="334725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orbel" panose="020B0503020204020204" pitchFamily="34" charset="0"/>
                <a:ea typeface="+mn-ea"/>
                <a:cs typeface="+mn-cs"/>
              </a:defRPr>
            </a:pPr>
            <a:endParaRPr lang="es-MX"/>
          </a:p>
        </c:txPr>
        <c:crossAx val="334725312"/>
        <c:crosses val="autoZero"/>
        <c:crossBetween val="between"/>
        <c:dispUnits>
          <c:builtInUnit val="millions"/>
        </c:dispUnits>
      </c:valAx>
      <c:spPr>
        <a:noFill/>
        <a:ln>
          <a:noFill/>
        </a:ln>
        <a:effectLst/>
      </c:spPr>
    </c:plotArea>
    <c:legend>
      <c:legendPos val="b"/>
      <c:layout>
        <c:manualLayout>
          <c:xMode val="edge"/>
          <c:yMode val="edge"/>
          <c:x val="0.75355909774409002"/>
          <c:y val="0.81107721915588804"/>
          <c:w val="0.236511574119428"/>
          <c:h val="8.263363558479749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orbel" panose="020B0503020204020204" pitchFamily="34" charset="0"/>
              <a:ea typeface="+mn-ea"/>
              <a:cs typeface="+mn-cs"/>
            </a:defRPr>
          </a:pPr>
          <a:endParaRPr lang="es-MX"/>
        </a:p>
      </c:txPr>
    </c:legend>
    <c:plotVisOnly val="1"/>
    <c:dispBlanksAs val="gap"/>
    <c:showDLblsOverMax val="0"/>
  </c:chart>
  <c:spPr>
    <a:noFill/>
    <a:ln>
      <a:noFill/>
    </a:ln>
    <a:effectLst/>
  </c:spPr>
  <c:txPr>
    <a:bodyPr/>
    <a:lstStyle/>
    <a:p>
      <a:pPr>
        <a:defRPr>
          <a:latin typeface="Corbel" panose="020B0503020204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'[Comparativo Ramo 08y16_2015_17V20160920.xlsx]2'!$A$19</c:f>
              <c:strCache>
                <c:ptCount val="1"/>
                <c:pt idx="0">
                  <c:v>CONAGUA</c:v>
                </c:pt>
              </c:strCache>
            </c:strRef>
          </c:tx>
          <c:spPr>
            <a:solidFill>
              <a:schemeClr val="accent1"/>
            </a:solidFill>
            <a:ln>
              <a:noFill/>
            </a:ln>
            <a:effectLst/>
          </c:spPr>
          <c:invertIfNegative val="0"/>
          <c:val>
            <c:numRef>
              <c:f>'[Comparativo Ramo 08y16_2015_17V20160920.xlsx]2'!$B$19:$D$19</c:f>
              <c:numCache>
                <c:formatCode>#,##0</c:formatCode>
                <c:ptCount val="3"/>
                <c:pt idx="0">
                  <c:v>50563.344051</c:v>
                </c:pt>
                <c:pt idx="1">
                  <c:v>40977.824008000003</c:v>
                </c:pt>
                <c:pt idx="2">
                  <c:v>26099.052942999999</c:v>
                </c:pt>
              </c:numCache>
            </c:numRef>
          </c:val>
        </c:ser>
        <c:ser>
          <c:idx val="1"/>
          <c:order val="1"/>
          <c:tx>
            <c:strRef>
              <c:f>'[Comparativo Ramo 08y16_2015_17V20160920.xlsx]2'!$A$20</c:f>
              <c:strCache>
                <c:ptCount val="1"/>
                <c:pt idx="0">
                  <c:v>CONAFOR</c:v>
                </c:pt>
              </c:strCache>
            </c:strRef>
          </c:tx>
          <c:spPr>
            <a:solidFill>
              <a:schemeClr val="accent2"/>
            </a:solidFill>
            <a:ln>
              <a:noFill/>
            </a:ln>
            <a:effectLst/>
          </c:spPr>
          <c:invertIfNegative val="0"/>
          <c:dPt>
            <c:idx val="0"/>
            <c:invertIfNegative val="0"/>
            <c:bubble3D val="0"/>
            <c:spPr>
              <a:solidFill>
                <a:srgbClr val="663300"/>
              </a:solidFill>
              <a:ln>
                <a:noFill/>
              </a:ln>
              <a:effectLst/>
            </c:spPr>
          </c:dPt>
          <c:dPt>
            <c:idx val="1"/>
            <c:invertIfNegative val="0"/>
            <c:bubble3D val="0"/>
            <c:spPr>
              <a:solidFill>
                <a:srgbClr val="663300"/>
              </a:solidFill>
              <a:ln>
                <a:noFill/>
              </a:ln>
              <a:effectLst/>
            </c:spPr>
          </c:dPt>
          <c:dPt>
            <c:idx val="2"/>
            <c:invertIfNegative val="0"/>
            <c:bubble3D val="0"/>
            <c:spPr>
              <a:solidFill>
                <a:srgbClr val="663300"/>
              </a:solidFill>
              <a:ln>
                <a:noFill/>
              </a:ln>
              <a:effectLst/>
            </c:spPr>
          </c:dPt>
          <c:val>
            <c:numRef>
              <c:f>'[Comparativo Ramo 08y16_2015_17V20160920.xlsx]2'!$B$20:$D$20</c:f>
              <c:numCache>
                <c:formatCode>#,##0</c:formatCode>
                <c:ptCount val="3"/>
                <c:pt idx="0">
                  <c:v>7743.9637460000004</c:v>
                </c:pt>
                <c:pt idx="1">
                  <c:v>7487.6029070000004</c:v>
                </c:pt>
                <c:pt idx="2">
                  <c:v>3813.0650209999999</c:v>
                </c:pt>
              </c:numCache>
            </c:numRef>
          </c:val>
        </c:ser>
        <c:ser>
          <c:idx val="2"/>
          <c:order val="2"/>
          <c:tx>
            <c:strRef>
              <c:f>'[Comparativo Ramo 08y16_2015_17V20160920.xlsx]2'!$A$21</c:f>
              <c:strCache>
                <c:ptCount val="1"/>
                <c:pt idx="0">
                  <c:v>SEMARNAT</c:v>
                </c:pt>
              </c:strCache>
            </c:strRef>
          </c:tx>
          <c:spPr>
            <a:solidFill>
              <a:schemeClr val="accent3"/>
            </a:solidFill>
            <a:ln>
              <a:noFill/>
            </a:ln>
            <a:effectLst/>
          </c:spPr>
          <c:invertIfNegative val="0"/>
          <c:val>
            <c:numRef>
              <c:f>'[Comparativo Ramo 08y16_2015_17V20160920.xlsx]2'!$B$21:$D$21</c:f>
              <c:numCache>
                <c:formatCode>#,##0</c:formatCode>
                <c:ptCount val="3"/>
                <c:pt idx="0">
                  <c:v>6851.656078</c:v>
                </c:pt>
                <c:pt idx="1">
                  <c:v>4539.6356379999997</c:v>
                </c:pt>
                <c:pt idx="2">
                  <c:v>3602.2071569999998</c:v>
                </c:pt>
              </c:numCache>
            </c:numRef>
          </c:val>
        </c:ser>
        <c:ser>
          <c:idx val="3"/>
          <c:order val="3"/>
          <c:tx>
            <c:strRef>
              <c:f>'[Comparativo Ramo 08y16_2015_17V20160920.xlsx]2'!$A$22</c:f>
              <c:strCache>
                <c:ptCount val="1"/>
                <c:pt idx="0">
                  <c:v>CONANP</c:v>
                </c:pt>
              </c:strCache>
            </c:strRef>
          </c:tx>
          <c:spPr>
            <a:solidFill>
              <a:schemeClr val="accent5">
                <a:lumMod val="50000"/>
              </a:schemeClr>
            </a:solidFill>
            <a:ln>
              <a:noFill/>
            </a:ln>
            <a:effectLst/>
          </c:spPr>
          <c:invertIfNegative val="0"/>
          <c:val>
            <c:numRef>
              <c:f>'[Comparativo Ramo 08y16_2015_17V20160920.xlsx]2'!$B$22:$D$22</c:f>
              <c:numCache>
                <c:formatCode>#,##0</c:formatCode>
                <c:ptCount val="3"/>
                <c:pt idx="0">
                  <c:v>1185.592715</c:v>
                </c:pt>
                <c:pt idx="1">
                  <c:v>1358.613521</c:v>
                </c:pt>
                <c:pt idx="2">
                  <c:v>1018.379965</c:v>
                </c:pt>
              </c:numCache>
            </c:numRef>
          </c:val>
        </c:ser>
        <c:ser>
          <c:idx val="4"/>
          <c:order val="4"/>
          <c:tx>
            <c:strRef>
              <c:f>'[Comparativo Ramo 08y16_2015_17V20160920.xlsx]2'!$A$23</c:f>
              <c:strCache>
                <c:ptCount val="1"/>
                <c:pt idx="0">
                  <c:v>PROFEPA</c:v>
                </c:pt>
              </c:strCache>
            </c:strRef>
          </c:tx>
          <c:spPr>
            <a:solidFill>
              <a:schemeClr val="accent5"/>
            </a:solidFill>
            <a:ln>
              <a:noFill/>
            </a:ln>
            <a:effectLst/>
          </c:spPr>
          <c:invertIfNegative val="0"/>
          <c:val>
            <c:numRef>
              <c:f>'[Comparativo Ramo 08y16_2015_17V20160920.xlsx]2'!$B$23:$D$23</c:f>
              <c:numCache>
                <c:formatCode>#,##0</c:formatCode>
                <c:ptCount val="3"/>
                <c:pt idx="0">
                  <c:v>1107.2176099999999</c:v>
                </c:pt>
                <c:pt idx="1">
                  <c:v>968.38892299999998</c:v>
                </c:pt>
                <c:pt idx="2">
                  <c:v>988.91892099999995</c:v>
                </c:pt>
              </c:numCache>
            </c:numRef>
          </c:val>
        </c:ser>
        <c:ser>
          <c:idx val="5"/>
          <c:order val="5"/>
          <c:tx>
            <c:strRef>
              <c:f>'[Comparativo Ramo 08y16_2015_17V20160920.xlsx]2'!$A$24</c:f>
              <c:strCache>
                <c:ptCount val="1"/>
                <c:pt idx="0">
                  <c:v>IMTA</c:v>
                </c:pt>
              </c:strCache>
            </c:strRef>
          </c:tx>
          <c:spPr>
            <a:solidFill>
              <a:schemeClr val="tx1"/>
            </a:solidFill>
            <a:ln>
              <a:noFill/>
            </a:ln>
            <a:effectLst/>
          </c:spPr>
          <c:invertIfNegative val="0"/>
          <c:val>
            <c:numRef>
              <c:f>'[Comparativo Ramo 08y16_2015_17V20160920.xlsx]2'!$B$24:$D$24</c:f>
              <c:numCache>
                <c:formatCode>#,##0</c:formatCode>
                <c:ptCount val="3"/>
                <c:pt idx="0">
                  <c:v>267.30520899999999</c:v>
                </c:pt>
                <c:pt idx="1">
                  <c:v>231.06133600000001</c:v>
                </c:pt>
                <c:pt idx="2">
                  <c:v>245.35778999999999</c:v>
                </c:pt>
              </c:numCache>
            </c:numRef>
          </c:val>
        </c:ser>
        <c:ser>
          <c:idx val="6"/>
          <c:order val="6"/>
          <c:tx>
            <c:strRef>
              <c:f>'[Comparativo Ramo 08y16_2015_17V20160920.xlsx]2'!$A$25</c:f>
              <c:strCache>
                <c:ptCount val="1"/>
                <c:pt idx="0">
                  <c:v>INECC</c:v>
                </c:pt>
              </c:strCache>
            </c:strRef>
          </c:tx>
          <c:spPr>
            <a:solidFill>
              <a:srgbClr val="C00000"/>
            </a:solidFill>
            <a:ln>
              <a:noFill/>
            </a:ln>
            <a:effectLst/>
          </c:spPr>
          <c:invertIfNegative val="0"/>
          <c:val>
            <c:numRef>
              <c:f>'[Comparativo Ramo 08y16_2015_17V20160920.xlsx]2'!$B$25:$D$25</c:f>
              <c:numCache>
                <c:formatCode>#,##0</c:formatCode>
                <c:ptCount val="3"/>
                <c:pt idx="0">
                  <c:v>257.62301600000001</c:v>
                </c:pt>
                <c:pt idx="1">
                  <c:v>207.12849499999999</c:v>
                </c:pt>
                <c:pt idx="2">
                  <c:v>211.62528800000001</c:v>
                </c:pt>
              </c:numCache>
            </c:numRef>
          </c:val>
        </c:ser>
        <c:dLbls>
          <c:showLegendKey val="0"/>
          <c:showVal val="0"/>
          <c:showCatName val="0"/>
          <c:showSerName val="0"/>
          <c:showPercent val="0"/>
          <c:showBubbleSize val="0"/>
        </c:dLbls>
        <c:gapWidth val="20"/>
        <c:overlap val="100"/>
        <c:axId val="366064576"/>
        <c:axId val="366065136"/>
      </c:barChart>
      <c:catAx>
        <c:axId val="366064576"/>
        <c:scaling>
          <c:orientation val="minMax"/>
        </c:scaling>
        <c:delete val="1"/>
        <c:axPos val="b"/>
        <c:numFmt formatCode="General" sourceLinked="1"/>
        <c:majorTickMark val="none"/>
        <c:minorTickMark val="none"/>
        <c:tickLblPos val="nextTo"/>
        <c:crossAx val="366065136"/>
        <c:crosses val="autoZero"/>
        <c:auto val="1"/>
        <c:lblAlgn val="ctr"/>
        <c:lblOffset val="100"/>
        <c:noMultiLvlLbl val="0"/>
      </c:catAx>
      <c:valAx>
        <c:axId val="36606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36606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14F4D-5649-45DD-8952-A3E549494732}" type="doc">
      <dgm:prSet loTypeId="urn:microsoft.com/office/officeart/2005/8/layout/hChevron3" loCatId="process" qsTypeId="urn:microsoft.com/office/officeart/2005/8/quickstyle/simple1" qsCatId="simple" csTypeId="urn:microsoft.com/office/officeart/2005/8/colors/accent3_2" csCatId="accent3" phldr="1"/>
      <dgm:spPr/>
    </dgm:pt>
    <dgm:pt modelId="{7A35FF59-66AB-40DB-B3D0-45D9E99BB49D}">
      <dgm:prSet phldrT="[Text]" custT="1"/>
      <dgm:spPr/>
      <dgm:t>
        <a:bodyPr/>
        <a:lstStyle/>
        <a:p>
          <a:r>
            <a:rPr lang="es-MX" sz="1400" b="1" dirty="0" smtClean="0">
              <a:solidFill>
                <a:schemeClr val="tx1"/>
              </a:solidFill>
              <a:latin typeface="+mn-lt"/>
              <a:cs typeface="Times New Roman" panose="02020603050405020304" pitchFamily="18" charset="0"/>
            </a:rPr>
            <a:t>Recursos</a:t>
          </a:r>
        </a:p>
        <a:p>
          <a:r>
            <a:rPr lang="es-MX" sz="1400" b="1" dirty="0" smtClean="0">
              <a:solidFill>
                <a:schemeClr val="tx1"/>
              </a:solidFill>
              <a:latin typeface="+mn-lt"/>
              <a:cs typeface="Times New Roman" panose="02020603050405020304" pitchFamily="18" charset="0"/>
            </a:rPr>
            <a:t> públicos</a:t>
          </a:r>
          <a:endParaRPr lang="es-MX" sz="1400" b="1" dirty="0">
            <a:solidFill>
              <a:schemeClr val="tx1"/>
            </a:solidFill>
            <a:latin typeface="+mn-lt"/>
            <a:cs typeface="Times New Roman" panose="02020603050405020304" pitchFamily="18" charset="0"/>
          </a:endParaRPr>
        </a:p>
      </dgm:t>
    </dgm:pt>
    <dgm:pt modelId="{2A9D283D-83BE-4F22-B86B-31B2F0BA3CB0}" type="parTrans" cxnId="{90BEE6A6-BD88-451C-9509-F6BAD9F5EF25}">
      <dgm:prSet/>
      <dgm:spPr/>
      <dgm:t>
        <a:bodyPr/>
        <a:lstStyle/>
        <a:p>
          <a:endParaRPr lang="es-MX" sz="1800" b="1">
            <a:solidFill>
              <a:schemeClr val="tx1"/>
            </a:solidFill>
            <a:latin typeface="+mn-lt"/>
            <a:cs typeface="Times New Roman" panose="02020603050405020304" pitchFamily="18" charset="0"/>
          </a:endParaRPr>
        </a:p>
      </dgm:t>
    </dgm:pt>
    <dgm:pt modelId="{FEE4AEF7-C6E8-4A40-B091-30EFD7CCB06B}" type="sibTrans" cxnId="{90BEE6A6-BD88-451C-9509-F6BAD9F5EF25}">
      <dgm:prSet/>
      <dgm:spPr/>
      <dgm:t>
        <a:bodyPr/>
        <a:lstStyle/>
        <a:p>
          <a:endParaRPr lang="es-MX" sz="1800" b="1">
            <a:solidFill>
              <a:schemeClr val="tx1"/>
            </a:solidFill>
            <a:latin typeface="+mn-lt"/>
            <a:cs typeface="Times New Roman" panose="02020603050405020304" pitchFamily="18" charset="0"/>
          </a:endParaRPr>
        </a:p>
      </dgm:t>
    </dgm:pt>
    <dgm:pt modelId="{70E3F849-CC90-455C-8D34-CC2A3C49D597}">
      <dgm:prSet phldrT="[Text]" custT="1"/>
      <dgm:spPr/>
      <dgm:t>
        <a:bodyPr/>
        <a:lstStyle/>
        <a:p>
          <a:r>
            <a:rPr lang="es-MX" sz="1200" b="1" dirty="0" smtClean="0">
              <a:solidFill>
                <a:schemeClr val="tx1"/>
              </a:solidFill>
              <a:latin typeface="+mn-lt"/>
              <a:cs typeface="Times New Roman" panose="02020603050405020304" pitchFamily="18" charset="0"/>
            </a:rPr>
            <a:t>Cooperación Internacional</a:t>
          </a:r>
        </a:p>
      </dgm:t>
    </dgm:pt>
    <dgm:pt modelId="{2BBFF074-DB77-48F6-BD6F-E24E138468DA}" type="parTrans" cxnId="{734982F5-E0B0-45B5-B376-EEDB43E59634}">
      <dgm:prSet/>
      <dgm:spPr/>
      <dgm:t>
        <a:bodyPr/>
        <a:lstStyle/>
        <a:p>
          <a:endParaRPr lang="es-MX" sz="1800" b="1">
            <a:solidFill>
              <a:schemeClr val="tx1"/>
            </a:solidFill>
            <a:latin typeface="+mn-lt"/>
            <a:cs typeface="Times New Roman" panose="02020603050405020304" pitchFamily="18" charset="0"/>
          </a:endParaRPr>
        </a:p>
      </dgm:t>
    </dgm:pt>
    <dgm:pt modelId="{D3BC21D4-68E3-4726-B1A4-D596AD2516AB}" type="sibTrans" cxnId="{734982F5-E0B0-45B5-B376-EEDB43E59634}">
      <dgm:prSet/>
      <dgm:spPr/>
      <dgm:t>
        <a:bodyPr/>
        <a:lstStyle/>
        <a:p>
          <a:endParaRPr lang="es-MX" sz="1800" b="1">
            <a:solidFill>
              <a:schemeClr val="tx1"/>
            </a:solidFill>
            <a:latin typeface="+mn-lt"/>
            <a:cs typeface="Times New Roman" panose="02020603050405020304" pitchFamily="18" charset="0"/>
          </a:endParaRPr>
        </a:p>
      </dgm:t>
    </dgm:pt>
    <dgm:pt modelId="{24719CD3-80A5-4015-8AD3-12362BA14EF9}">
      <dgm:prSet phldrT="[Text]" custT="1"/>
      <dgm:spPr/>
      <dgm:t>
        <a:bodyPr/>
        <a:lstStyle/>
        <a:p>
          <a:r>
            <a:rPr lang="es-MX" sz="1200" b="1" dirty="0" smtClean="0">
              <a:solidFill>
                <a:schemeClr val="tx1"/>
              </a:solidFill>
              <a:latin typeface="+mn-lt"/>
              <a:cs typeface="Times New Roman" panose="02020603050405020304" pitchFamily="18" charset="0"/>
            </a:rPr>
            <a:t>Instrumentos de mercado y no mercado</a:t>
          </a:r>
        </a:p>
      </dgm:t>
    </dgm:pt>
    <dgm:pt modelId="{3A3C8E35-E186-4FAB-8A8E-E8283D528A7E}" type="parTrans" cxnId="{C7CB6AEA-EA5F-46F4-9DCE-85C3B55F0C48}">
      <dgm:prSet/>
      <dgm:spPr/>
      <dgm:t>
        <a:bodyPr/>
        <a:lstStyle/>
        <a:p>
          <a:endParaRPr lang="es-MX" sz="1800" b="1">
            <a:solidFill>
              <a:schemeClr val="tx1"/>
            </a:solidFill>
            <a:latin typeface="+mn-lt"/>
            <a:cs typeface="Times New Roman" panose="02020603050405020304" pitchFamily="18" charset="0"/>
          </a:endParaRPr>
        </a:p>
      </dgm:t>
    </dgm:pt>
    <dgm:pt modelId="{214CDB54-645F-4598-B9B3-A2D817CA742A}" type="sibTrans" cxnId="{C7CB6AEA-EA5F-46F4-9DCE-85C3B55F0C48}">
      <dgm:prSet/>
      <dgm:spPr/>
      <dgm:t>
        <a:bodyPr/>
        <a:lstStyle/>
        <a:p>
          <a:endParaRPr lang="es-MX" sz="1800" b="1">
            <a:solidFill>
              <a:schemeClr val="tx1"/>
            </a:solidFill>
            <a:latin typeface="+mn-lt"/>
            <a:cs typeface="Times New Roman" panose="02020603050405020304" pitchFamily="18" charset="0"/>
          </a:endParaRPr>
        </a:p>
      </dgm:t>
    </dgm:pt>
    <dgm:pt modelId="{12D8F40C-A3E8-4829-BE44-E2AB42D72F2C}">
      <dgm:prSet phldrT="[Text]" custT="1"/>
      <dgm:spPr/>
      <dgm:t>
        <a:bodyPr/>
        <a:lstStyle/>
        <a:p>
          <a:r>
            <a:rPr lang="es-MX" sz="1200" b="1" dirty="0" smtClean="0">
              <a:solidFill>
                <a:schemeClr val="tx1"/>
              </a:solidFill>
              <a:latin typeface="+mn-lt"/>
              <a:cs typeface="Times New Roman" panose="02020603050405020304" pitchFamily="18" charset="0"/>
            </a:rPr>
            <a:t>Co-participación social</a:t>
          </a:r>
        </a:p>
      </dgm:t>
    </dgm:pt>
    <dgm:pt modelId="{FE75F525-A4B1-4076-B7C4-63898D45F189}" type="parTrans" cxnId="{3038BBCC-0025-429C-9EFF-C94DB62CB864}">
      <dgm:prSet/>
      <dgm:spPr/>
      <dgm:t>
        <a:bodyPr/>
        <a:lstStyle/>
        <a:p>
          <a:endParaRPr lang="es-MX" sz="1800" b="1">
            <a:solidFill>
              <a:schemeClr val="tx1"/>
            </a:solidFill>
            <a:latin typeface="+mn-lt"/>
            <a:cs typeface="Times New Roman" panose="02020603050405020304" pitchFamily="18" charset="0"/>
          </a:endParaRPr>
        </a:p>
      </dgm:t>
    </dgm:pt>
    <dgm:pt modelId="{117344BA-6332-4350-A760-C34F56857257}" type="sibTrans" cxnId="{3038BBCC-0025-429C-9EFF-C94DB62CB864}">
      <dgm:prSet/>
      <dgm:spPr/>
      <dgm:t>
        <a:bodyPr/>
        <a:lstStyle/>
        <a:p>
          <a:endParaRPr lang="es-MX" sz="1800" b="1">
            <a:solidFill>
              <a:schemeClr val="tx1"/>
            </a:solidFill>
            <a:latin typeface="+mn-lt"/>
            <a:cs typeface="Times New Roman" panose="02020603050405020304" pitchFamily="18" charset="0"/>
          </a:endParaRPr>
        </a:p>
      </dgm:t>
    </dgm:pt>
    <dgm:pt modelId="{8A0417EC-733E-461D-AC94-7EC25DF3628A}">
      <dgm:prSet phldrT="[Text]" custT="1"/>
      <dgm:spPr/>
      <dgm:t>
        <a:bodyPr/>
        <a:lstStyle/>
        <a:p>
          <a:r>
            <a:rPr lang="es-MX" sz="1200" b="1" dirty="0" smtClean="0">
              <a:solidFill>
                <a:schemeClr val="tx1"/>
              </a:solidFill>
              <a:latin typeface="+mn-lt"/>
              <a:cs typeface="Times New Roman" panose="02020603050405020304" pitchFamily="18" charset="0"/>
            </a:rPr>
            <a:t>Sector privado</a:t>
          </a:r>
        </a:p>
      </dgm:t>
    </dgm:pt>
    <dgm:pt modelId="{D78C056C-DFC5-40D3-A626-D9C3F333B478}" type="parTrans" cxnId="{E0BC9B35-B5BF-4807-A119-E2ECC650F6F9}">
      <dgm:prSet/>
      <dgm:spPr/>
      <dgm:t>
        <a:bodyPr/>
        <a:lstStyle/>
        <a:p>
          <a:endParaRPr lang="es-MX" sz="1800" b="1">
            <a:solidFill>
              <a:schemeClr val="tx1"/>
            </a:solidFill>
            <a:latin typeface="+mn-lt"/>
            <a:cs typeface="Times New Roman" panose="02020603050405020304" pitchFamily="18" charset="0"/>
          </a:endParaRPr>
        </a:p>
      </dgm:t>
    </dgm:pt>
    <dgm:pt modelId="{D8FF4D2A-68B2-4C59-B7AC-2D6102C62F25}" type="sibTrans" cxnId="{E0BC9B35-B5BF-4807-A119-E2ECC650F6F9}">
      <dgm:prSet/>
      <dgm:spPr/>
      <dgm:t>
        <a:bodyPr/>
        <a:lstStyle/>
        <a:p>
          <a:endParaRPr lang="es-MX" sz="1800" b="1">
            <a:solidFill>
              <a:schemeClr val="tx1"/>
            </a:solidFill>
            <a:latin typeface="+mn-lt"/>
            <a:cs typeface="Times New Roman" panose="02020603050405020304" pitchFamily="18" charset="0"/>
          </a:endParaRPr>
        </a:p>
      </dgm:t>
    </dgm:pt>
    <dgm:pt modelId="{9AF204F7-727B-4794-BF8E-561ACBFA58D4}" type="pres">
      <dgm:prSet presAssocID="{C9714F4D-5649-45DD-8952-A3E549494732}" presName="Name0" presStyleCnt="0">
        <dgm:presLayoutVars>
          <dgm:dir/>
          <dgm:resizeHandles val="exact"/>
        </dgm:presLayoutVars>
      </dgm:prSet>
      <dgm:spPr/>
    </dgm:pt>
    <dgm:pt modelId="{04391AF4-B033-492A-9771-12F864C00E47}" type="pres">
      <dgm:prSet presAssocID="{7A35FF59-66AB-40DB-B3D0-45D9E99BB49D}" presName="parTxOnly" presStyleLbl="node1" presStyleIdx="0" presStyleCnt="5" custScaleY="147428">
        <dgm:presLayoutVars>
          <dgm:bulletEnabled val="1"/>
        </dgm:presLayoutVars>
      </dgm:prSet>
      <dgm:spPr/>
      <dgm:t>
        <a:bodyPr/>
        <a:lstStyle/>
        <a:p>
          <a:endParaRPr lang="es-MX"/>
        </a:p>
      </dgm:t>
    </dgm:pt>
    <dgm:pt modelId="{2C898BE5-3132-499D-AB44-3B61FD267EAE}" type="pres">
      <dgm:prSet presAssocID="{FEE4AEF7-C6E8-4A40-B091-30EFD7CCB06B}" presName="parSpace" presStyleCnt="0"/>
      <dgm:spPr/>
    </dgm:pt>
    <dgm:pt modelId="{F02A1F0E-6850-4BFD-A7DB-DD78F525B8C1}" type="pres">
      <dgm:prSet presAssocID="{70E3F849-CC90-455C-8D34-CC2A3C49D597}" presName="parTxOnly" presStyleLbl="node1" presStyleIdx="1" presStyleCnt="5" custScaleX="123216" custScaleY="147428">
        <dgm:presLayoutVars>
          <dgm:bulletEnabled val="1"/>
        </dgm:presLayoutVars>
      </dgm:prSet>
      <dgm:spPr/>
      <dgm:t>
        <a:bodyPr/>
        <a:lstStyle/>
        <a:p>
          <a:endParaRPr lang="es-MX"/>
        </a:p>
      </dgm:t>
    </dgm:pt>
    <dgm:pt modelId="{6EC9DD5F-FC07-4FCF-A367-8EC7D592452F}" type="pres">
      <dgm:prSet presAssocID="{D3BC21D4-68E3-4726-B1A4-D596AD2516AB}" presName="parSpace" presStyleCnt="0"/>
      <dgm:spPr/>
    </dgm:pt>
    <dgm:pt modelId="{C53B2F85-34D0-4E57-9055-068756B7155B}" type="pres">
      <dgm:prSet presAssocID="{24719CD3-80A5-4015-8AD3-12362BA14EF9}" presName="parTxOnly" presStyleLbl="node1" presStyleIdx="2" presStyleCnt="5" custScaleX="118427" custScaleY="147428">
        <dgm:presLayoutVars>
          <dgm:bulletEnabled val="1"/>
        </dgm:presLayoutVars>
      </dgm:prSet>
      <dgm:spPr/>
      <dgm:t>
        <a:bodyPr/>
        <a:lstStyle/>
        <a:p>
          <a:endParaRPr lang="es-MX"/>
        </a:p>
      </dgm:t>
    </dgm:pt>
    <dgm:pt modelId="{A2E3D5D8-F22B-4178-8E78-8138E59EECE8}" type="pres">
      <dgm:prSet presAssocID="{214CDB54-645F-4598-B9B3-A2D817CA742A}" presName="parSpace" presStyleCnt="0"/>
      <dgm:spPr/>
    </dgm:pt>
    <dgm:pt modelId="{DD3C9C25-60C5-43BB-B2DB-90178F0C3421}" type="pres">
      <dgm:prSet presAssocID="{12D8F40C-A3E8-4829-BE44-E2AB42D72F2C}" presName="parTxOnly" presStyleLbl="node1" presStyleIdx="3" presStyleCnt="5" custScaleX="112025" custScaleY="147428">
        <dgm:presLayoutVars>
          <dgm:bulletEnabled val="1"/>
        </dgm:presLayoutVars>
      </dgm:prSet>
      <dgm:spPr/>
      <dgm:t>
        <a:bodyPr/>
        <a:lstStyle/>
        <a:p>
          <a:endParaRPr lang="es-MX"/>
        </a:p>
      </dgm:t>
    </dgm:pt>
    <dgm:pt modelId="{9255591C-FB98-4E01-884A-5D37E264827D}" type="pres">
      <dgm:prSet presAssocID="{117344BA-6332-4350-A760-C34F56857257}" presName="parSpace" presStyleCnt="0"/>
      <dgm:spPr/>
    </dgm:pt>
    <dgm:pt modelId="{A23AFE69-F7C7-4FAD-A5B0-14022F6E5B73}" type="pres">
      <dgm:prSet presAssocID="{8A0417EC-733E-461D-AC94-7EC25DF3628A}" presName="parTxOnly" presStyleLbl="node1" presStyleIdx="4" presStyleCnt="5" custScaleY="147428">
        <dgm:presLayoutVars>
          <dgm:bulletEnabled val="1"/>
        </dgm:presLayoutVars>
      </dgm:prSet>
      <dgm:spPr/>
      <dgm:t>
        <a:bodyPr/>
        <a:lstStyle/>
        <a:p>
          <a:endParaRPr lang="es-MX"/>
        </a:p>
      </dgm:t>
    </dgm:pt>
  </dgm:ptLst>
  <dgm:cxnLst>
    <dgm:cxn modelId="{31AAD9BE-4A30-4276-B2B0-6955FFF14CBB}" type="presOf" srcId="{70E3F849-CC90-455C-8D34-CC2A3C49D597}" destId="{F02A1F0E-6850-4BFD-A7DB-DD78F525B8C1}" srcOrd="0" destOrd="0" presId="urn:microsoft.com/office/officeart/2005/8/layout/hChevron3"/>
    <dgm:cxn modelId="{90BEE6A6-BD88-451C-9509-F6BAD9F5EF25}" srcId="{C9714F4D-5649-45DD-8952-A3E549494732}" destId="{7A35FF59-66AB-40DB-B3D0-45D9E99BB49D}" srcOrd="0" destOrd="0" parTransId="{2A9D283D-83BE-4F22-B86B-31B2F0BA3CB0}" sibTransId="{FEE4AEF7-C6E8-4A40-B091-30EFD7CCB06B}"/>
    <dgm:cxn modelId="{734982F5-E0B0-45B5-B376-EEDB43E59634}" srcId="{C9714F4D-5649-45DD-8952-A3E549494732}" destId="{70E3F849-CC90-455C-8D34-CC2A3C49D597}" srcOrd="1" destOrd="0" parTransId="{2BBFF074-DB77-48F6-BD6F-E24E138468DA}" sibTransId="{D3BC21D4-68E3-4726-B1A4-D596AD2516AB}"/>
    <dgm:cxn modelId="{3038BBCC-0025-429C-9EFF-C94DB62CB864}" srcId="{C9714F4D-5649-45DD-8952-A3E549494732}" destId="{12D8F40C-A3E8-4829-BE44-E2AB42D72F2C}" srcOrd="3" destOrd="0" parTransId="{FE75F525-A4B1-4076-B7C4-63898D45F189}" sibTransId="{117344BA-6332-4350-A760-C34F56857257}"/>
    <dgm:cxn modelId="{F1787E50-0337-4D27-8769-E80EC6FE029C}" type="presOf" srcId="{7A35FF59-66AB-40DB-B3D0-45D9E99BB49D}" destId="{04391AF4-B033-492A-9771-12F864C00E47}" srcOrd="0" destOrd="0" presId="urn:microsoft.com/office/officeart/2005/8/layout/hChevron3"/>
    <dgm:cxn modelId="{C7CB6AEA-EA5F-46F4-9DCE-85C3B55F0C48}" srcId="{C9714F4D-5649-45DD-8952-A3E549494732}" destId="{24719CD3-80A5-4015-8AD3-12362BA14EF9}" srcOrd="2" destOrd="0" parTransId="{3A3C8E35-E186-4FAB-8A8E-E8283D528A7E}" sibTransId="{214CDB54-645F-4598-B9B3-A2D817CA742A}"/>
    <dgm:cxn modelId="{74699537-F7AD-425F-AE16-727CB619F368}" type="presOf" srcId="{8A0417EC-733E-461D-AC94-7EC25DF3628A}" destId="{A23AFE69-F7C7-4FAD-A5B0-14022F6E5B73}" srcOrd="0" destOrd="0" presId="urn:microsoft.com/office/officeart/2005/8/layout/hChevron3"/>
    <dgm:cxn modelId="{C0A8CC34-E1F1-48DC-A51F-7EB446F6D377}" type="presOf" srcId="{C9714F4D-5649-45DD-8952-A3E549494732}" destId="{9AF204F7-727B-4794-BF8E-561ACBFA58D4}" srcOrd="0" destOrd="0" presId="urn:microsoft.com/office/officeart/2005/8/layout/hChevron3"/>
    <dgm:cxn modelId="{7A1F5F27-02AB-4C2B-9DBB-14240CF2D027}" type="presOf" srcId="{12D8F40C-A3E8-4829-BE44-E2AB42D72F2C}" destId="{DD3C9C25-60C5-43BB-B2DB-90178F0C3421}" srcOrd="0" destOrd="0" presId="urn:microsoft.com/office/officeart/2005/8/layout/hChevron3"/>
    <dgm:cxn modelId="{F774C735-F435-442C-96AD-7F7E89F2F4C8}" type="presOf" srcId="{24719CD3-80A5-4015-8AD3-12362BA14EF9}" destId="{C53B2F85-34D0-4E57-9055-068756B7155B}" srcOrd="0" destOrd="0" presId="urn:microsoft.com/office/officeart/2005/8/layout/hChevron3"/>
    <dgm:cxn modelId="{E0BC9B35-B5BF-4807-A119-E2ECC650F6F9}" srcId="{C9714F4D-5649-45DD-8952-A3E549494732}" destId="{8A0417EC-733E-461D-AC94-7EC25DF3628A}" srcOrd="4" destOrd="0" parTransId="{D78C056C-DFC5-40D3-A626-D9C3F333B478}" sibTransId="{D8FF4D2A-68B2-4C59-B7AC-2D6102C62F25}"/>
    <dgm:cxn modelId="{B12772E9-61AA-4D19-AA06-3CE0321174D5}" type="presParOf" srcId="{9AF204F7-727B-4794-BF8E-561ACBFA58D4}" destId="{04391AF4-B033-492A-9771-12F864C00E47}" srcOrd="0" destOrd="0" presId="urn:microsoft.com/office/officeart/2005/8/layout/hChevron3"/>
    <dgm:cxn modelId="{89DD6425-A6F2-4FEF-BFB5-F7CE87FA5EBE}" type="presParOf" srcId="{9AF204F7-727B-4794-BF8E-561ACBFA58D4}" destId="{2C898BE5-3132-499D-AB44-3B61FD267EAE}" srcOrd="1" destOrd="0" presId="urn:microsoft.com/office/officeart/2005/8/layout/hChevron3"/>
    <dgm:cxn modelId="{C44AC895-13FD-4E2D-AD00-EBB3FA93EBF4}" type="presParOf" srcId="{9AF204F7-727B-4794-BF8E-561ACBFA58D4}" destId="{F02A1F0E-6850-4BFD-A7DB-DD78F525B8C1}" srcOrd="2" destOrd="0" presId="urn:microsoft.com/office/officeart/2005/8/layout/hChevron3"/>
    <dgm:cxn modelId="{4B4196AB-0AFF-44B3-A315-630E38C3899B}" type="presParOf" srcId="{9AF204F7-727B-4794-BF8E-561ACBFA58D4}" destId="{6EC9DD5F-FC07-4FCF-A367-8EC7D592452F}" srcOrd="3" destOrd="0" presId="urn:microsoft.com/office/officeart/2005/8/layout/hChevron3"/>
    <dgm:cxn modelId="{80117AD2-72CE-431D-9D60-7D8C1DDA3422}" type="presParOf" srcId="{9AF204F7-727B-4794-BF8E-561ACBFA58D4}" destId="{C53B2F85-34D0-4E57-9055-068756B7155B}" srcOrd="4" destOrd="0" presId="urn:microsoft.com/office/officeart/2005/8/layout/hChevron3"/>
    <dgm:cxn modelId="{11DF38A2-B52A-4B20-BE2C-772FEB2A0F23}" type="presParOf" srcId="{9AF204F7-727B-4794-BF8E-561ACBFA58D4}" destId="{A2E3D5D8-F22B-4178-8E78-8138E59EECE8}" srcOrd="5" destOrd="0" presId="urn:microsoft.com/office/officeart/2005/8/layout/hChevron3"/>
    <dgm:cxn modelId="{E790839E-D7E6-44E8-9F3A-9FCFE2E047A4}" type="presParOf" srcId="{9AF204F7-727B-4794-BF8E-561ACBFA58D4}" destId="{DD3C9C25-60C5-43BB-B2DB-90178F0C3421}" srcOrd="6" destOrd="0" presId="urn:microsoft.com/office/officeart/2005/8/layout/hChevron3"/>
    <dgm:cxn modelId="{D573E477-3F44-4DF6-8786-99F3C30F4628}" type="presParOf" srcId="{9AF204F7-727B-4794-BF8E-561ACBFA58D4}" destId="{9255591C-FB98-4E01-884A-5D37E264827D}" srcOrd="7" destOrd="0" presId="urn:microsoft.com/office/officeart/2005/8/layout/hChevron3"/>
    <dgm:cxn modelId="{1D4E550E-6B49-48C4-9A6D-361090338B6D}" type="presParOf" srcId="{9AF204F7-727B-4794-BF8E-561ACBFA58D4}" destId="{A23AFE69-F7C7-4FAD-A5B0-14022F6E5B7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1AF4-B033-492A-9771-12F864C00E47}">
      <dsp:nvSpPr>
        <dsp:cNvPr id="0" name=""/>
        <dsp:cNvSpPr/>
      </dsp:nvSpPr>
      <dsp:spPr>
        <a:xfrm>
          <a:off x="3661" y="2143821"/>
          <a:ext cx="1803147" cy="1063337"/>
        </a:xfrm>
        <a:prstGeom prst="homePlat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latin typeface="+mn-lt"/>
              <a:cs typeface="Times New Roman" panose="02020603050405020304" pitchFamily="18" charset="0"/>
            </a:rPr>
            <a:t>Recursos</a:t>
          </a:r>
        </a:p>
        <a:p>
          <a:pPr lvl="0" algn="ctr" defTabSz="622300">
            <a:lnSpc>
              <a:spcPct val="90000"/>
            </a:lnSpc>
            <a:spcBef>
              <a:spcPct val="0"/>
            </a:spcBef>
            <a:spcAft>
              <a:spcPct val="35000"/>
            </a:spcAft>
          </a:pPr>
          <a:r>
            <a:rPr lang="es-MX" sz="1400" b="1" kern="1200" dirty="0" smtClean="0">
              <a:solidFill>
                <a:schemeClr val="tx1"/>
              </a:solidFill>
              <a:latin typeface="+mn-lt"/>
              <a:cs typeface="Times New Roman" panose="02020603050405020304" pitchFamily="18" charset="0"/>
            </a:rPr>
            <a:t> públicos</a:t>
          </a:r>
          <a:endParaRPr lang="es-MX" sz="1400" b="1" kern="1200" dirty="0">
            <a:solidFill>
              <a:schemeClr val="tx1"/>
            </a:solidFill>
            <a:latin typeface="+mn-lt"/>
            <a:cs typeface="Times New Roman" panose="02020603050405020304" pitchFamily="18" charset="0"/>
          </a:endParaRPr>
        </a:p>
      </dsp:txBody>
      <dsp:txXfrm>
        <a:off x="3661" y="2143821"/>
        <a:ext cx="1537313" cy="1063337"/>
      </dsp:txXfrm>
    </dsp:sp>
    <dsp:sp modelId="{F02A1F0E-6850-4BFD-A7DB-DD78F525B8C1}">
      <dsp:nvSpPr>
        <dsp:cNvPr id="0" name=""/>
        <dsp:cNvSpPr/>
      </dsp:nvSpPr>
      <dsp:spPr>
        <a:xfrm>
          <a:off x="1446179" y="2143821"/>
          <a:ext cx="2221766" cy="106333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mn-lt"/>
              <a:cs typeface="Times New Roman" panose="02020603050405020304" pitchFamily="18" charset="0"/>
            </a:rPr>
            <a:t>Cooperación Internacional</a:t>
          </a:r>
        </a:p>
      </dsp:txBody>
      <dsp:txXfrm>
        <a:off x="1977848" y="2143821"/>
        <a:ext cx="1158429" cy="1063337"/>
      </dsp:txXfrm>
    </dsp:sp>
    <dsp:sp modelId="{C53B2F85-34D0-4E57-9055-068756B7155B}">
      <dsp:nvSpPr>
        <dsp:cNvPr id="0" name=""/>
        <dsp:cNvSpPr/>
      </dsp:nvSpPr>
      <dsp:spPr>
        <a:xfrm>
          <a:off x="3307315" y="2143821"/>
          <a:ext cx="2135413" cy="106333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mn-lt"/>
              <a:cs typeface="Times New Roman" panose="02020603050405020304" pitchFamily="18" charset="0"/>
            </a:rPr>
            <a:t>Instrumentos de mercado y no mercado</a:t>
          </a:r>
        </a:p>
      </dsp:txBody>
      <dsp:txXfrm>
        <a:off x="3838984" y="2143821"/>
        <a:ext cx="1072076" cy="1063337"/>
      </dsp:txXfrm>
    </dsp:sp>
    <dsp:sp modelId="{DD3C9C25-60C5-43BB-B2DB-90178F0C3421}">
      <dsp:nvSpPr>
        <dsp:cNvPr id="0" name=""/>
        <dsp:cNvSpPr/>
      </dsp:nvSpPr>
      <dsp:spPr>
        <a:xfrm>
          <a:off x="5082099" y="2143821"/>
          <a:ext cx="2019976" cy="106333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mn-lt"/>
              <a:cs typeface="Times New Roman" panose="02020603050405020304" pitchFamily="18" charset="0"/>
            </a:rPr>
            <a:t>Co-participación social</a:t>
          </a:r>
        </a:p>
      </dsp:txBody>
      <dsp:txXfrm>
        <a:off x="5613768" y="2143821"/>
        <a:ext cx="956639" cy="1063337"/>
      </dsp:txXfrm>
    </dsp:sp>
    <dsp:sp modelId="{A23AFE69-F7C7-4FAD-A5B0-14022F6E5B73}">
      <dsp:nvSpPr>
        <dsp:cNvPr id="0" name=""/>
        <dsp:cNvSpPr/>
      </dsp:nvSpPr>
      <dsp:spPr>
        <a:xfrm>
          <a:off x="6741446" y="2143821"/>
          <a:ext cx="1803147" cy="1063337"/>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mn-lt"/>
              <a:cs typeface="Times New Roman" panose="02020603050405020304" pitchFamily="18" charset="0"/>
            </a:rPr>
            <a:t>Sector privado</a:t>
          </a:r>
        </a:p>
      </dsp:txBody>
      <dsp:txXfrm>
        <a:off x="7273115" y="2143821"/>
        <a:ext cx="739810" cy="106333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1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7" name="McK Separator" hidden="1"/>
          <p:cNvSpPr>
            <a:spLocks noChangeShapeType="1"/>
          </p:cNvSpPr>
          <p:nvPr/>
        </p:nvSpPr>
        <p:spPr bwMode="auto">
          <a:xfrm>
            <a:off x="841006" y="1411675"/>
            <a:ext cx="5362469" cy="0"/>
          </a:xfrm>
          <a:prstGeom prst="line">
            <a:avLst/>
          </a:prstGeom>
          <a:noFill/>
          <a:ln w="9525">
            <a:solidFill>
              <a:schemeClr val="tx1"/>
            </a:solidFill>
            <a:round/>
            <a:headEnd/>
            <a:tailEnd/>
          </a:ln>
          <a:effectLst/>
        </p:spPr>
        <p:txBody>
          <a:bodyPr lIns="91929" tIns="45964" rIns="91929" bIns="45964"/>
          <a:lstStyle/>
          <a:p>
            <a:pPr>
              <a:defRPr/>
            </a:pPr>
            <a:endParaRPr lang="fr-FR">
              <a:cs typeface="+mn-cs"/>
            </a:endParaRPr>
          </a:p>
        </p:txBody>
      </p:sp>
    </p:spTree>
    <p:extLst>
      <p:ext uri="{BB962C8B-B14F-4D97-AF65-F5344CB8AC3E}">
        <p14:creationId xmlns:p14="http://schemas.microsoft.com/office/powerpoint/2010/main" val="78639307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332406" algn="l" defTabSz="932962" rtl="0" eaLnBrk="1" latinLnBrk="0" hangingPunct="1">
      <a:defRPr sz="1200" kern="1200">
        <a:solidFill>
          <a:schemeClr val="tx1"/>
        </a:solidFill>
        <a:latin typeface="+mn-lt"/>
        <a:ea typeface="+mn-ea"/>
        <a:cs typeface="+mn-cs"/>
      </a:defRPr>
    </a:lvl6pPr>
    <a:lvl7pPr marL="2798887" algn="l" defTabSz="932962" rtl="0" eaLnBrk="1" latinLnBrk="0" hangingPunct="1">
      <a:defRPr sz="1200" kern="1200">
        <a:solidFill>
          <a:schemeClr val="tx1"/>
        </a:solidFill>
        <a:latin typeface="+mn-lt"/>
        <a:ea typeface="+mn-ea"/>
        <a:cs typeface="+mn-cs"/>
      </a:defRPr>
    </a:lvl7pPr>
    <a:lvl8pPr marL="3265368" algn="l" defTabSz="932962" rtl="0" eaLnBrk="1" latinLnBrk="0" hangingPunct="1">
      <a:defRPr sz="1200" kern="1200">
        <a:solidFill>
          <a:schemeClr val="tx1"/>
        </a:solidFill>
        <a:latin typeface="+mn-lt"/>
        <a:ea typeface="+mn-ea"/>
        <a:cs typeface="+mn-cs"/>
      </a:defRPr>
    </a:lvl8pPr>
    <a:lvl9pPr marL="3731849" algn="l" defTabSz="9329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endParaRPr/>
          </a:p>
        </p:txBody>
      </p:sp>
    </p:spTree>
    <p:extLst>
      <p:ext uri="{BB962C8B-B14F-4D97-AF65-F5344CB8AC3E}">
        <p14:creationId xmlns:p14="http://schemas.microsoft.com/office/powerpoint/2010/main" val="386154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r>
              <a:rPr lang="es-MX" sz="1000" b="0" dirty="0"/>
              <a:t>En el tema de certificación forestal, se incrementó la superficie certificada en un 130% , avanzando de 826 mil hectáreas que había en 2012 a 1.9 millones de hectáreas en julio de 2015, es decir, en México, el 25% de la superficie con potencial de certificarse, ya lo está, y se espera que la superficie continúe creciendo, ya que existen otras 1.6 millones de hectáreas en proceso de certificación. </a:t>
            </a:r>
          </a:p>
          <a:p>
            <a:endParaRPr lang="es-MX" sz="1000" b="0" dirty="0"/>
          </a:p>
          <a:p>
            <a:r>
              <a:rPr lang="es-MX" sz="800" b="0" dirty="0">
                <a:solidFill>
                  <a:srgbClr val="92D050"/>
                </a:solidFill>
              </a:rPr>
              <a:t>El estándar predominante es el del FSC (</a:t>
            </a:r>
            <a:r>
              <a:rPr lang="es-MX" sz="800" b="0" dirty="0" err="1">
                <a:solidFill>
                  <a:schemeClr val="bg1">
                    <a:lumMod val="50000"/>
                  </a:schemeClr>
                </a:solidFill>
              </a:rPr>
              <a:t>Forest</a:t>
            </a:r>
            <a:r>
              <a:rPr lang="es-MX" sz="800" b="0" dirty="0">
                <a:solidFill>
                  <a:schemeClr val="bg1">
                    <a:lumMod val="50000"/>
                  </a:schemeClr>
                </a:solidFill>
              </a:rPr>
              <a:t> </a:t>
            </a:r>
            <a:r>
              <a:rPr lang="es-MX" sz="800" b="0" dirty="0" err="1">
                <a:solidFill>
                  <a:schemeClr val="bg1">
                    <a:lumMod val="50000"/>
                  </a:schemeClr>
                </a:solidFill>
              </a:rPr>
              <a:t>Stewardship</a:t>
            </a:r>
            <a:r>
              <a:rPr lang="es-MX" sz="800" b="0" dirty="0">
                <a:solidFill>
                  <a:schemeClr val="bg1">
                    <a:lumMod val="50000"/>
                  </a:schemeClr>
                </a:solidFill>
              </a:rPr>
              <a:t> Council), pero también existe un sistema nacional cuyo estándar está en proceso de homologación con el PEFC (</a:t>
            </a:r>
            <a:r>
              <a:rPr lang="en-US" sz="800" b="0" dirty="0" err="1"/>
              <a:t>Programme</a:t>
            </a:r>
            <a:r>
              <a:rPr lang="en-US" sz="800" b="0" dirty="0"/>
              <a:t> for the Endorsement of Forest Certification).</a:t>
            </a:r>
            <a:endParaRPr lang="es-MX" sz="800" b="0" dirty="0">
              <a:solidFill>
                <a:schemeClr val="bg1">
                  <a:lumMod val="50000"/>
                </a:schemeClr>
              </a:solidFill>
            </a:endParaRPr>
          </a:p>
          <a:p>
            <a:endParaRPr lang="es-MX" sz="1000" dirty="0"/>
          </a:p>
          <a:p>
            <a:endParaRPr sz="1000" dirty="0"/>
          </a:p>
        </p:txBody>
      </p:sp>
    </p:spTree>
    <p:extLst>
      <p:ext uri="{BB962C8B-B14F-4D97-AF65-F5344CB8AC3E}">
        <p14:creationId xmlns:p14="http://schemas.microsoft.com/office/powerpoint/2010/main" val="68594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5"/>
            <a:ext cx="5608320" cy="3660456"/>
          </a:xfrm>
          <a:prstGeom prst="rect">
            <a:avLst/>
          </a:prstGeom>
        </p:spPr>
        <p:txBody>
          <a:bodyPr lIns="93177" tIns="46589" rIns="93177" bIns="46589"/>
          <a:lstStyle/>
          <a:p>
            <a:endParaRPr lang="es-MX"/>
          </a:p>
        </p:txBody>
      </p:sp>
    </p:spTree>
    <p:extLst>
      <p:ext uri="{BB962C8B-B14F-4D97-AF65-F5344CB8AC3E}">
        <p14:creationId xmlns:p14="http://schemas.microsoft.com/office/powerpoint/2010/main" val="115286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r>
              <a:rPr lang="es-MX" sz="1000" b="0" dirty="0"/>
              <a:t>Precisamente por la gestión que el proyecto debe hacer al interior de las empresas forestales para que logren la certificación, se desarrolló un fuerte componente para impulsar la competitividad por medio de acciones de capacitación, elaborando planes de negocios, formando sociedades entre las empresas forestales, desarrollando herramientas técnicas de apoyo administrativo, promoviendo el uso de crédito, certificando cadenas de custodia, entre otras.</a:t>
            </a:r>
          </a:p>
          <a:p>
            <a:endParaRPr lang="es-MX" sz="1000" b="0" dirty="0"/>
          </a:p>
          <a:p>
            <a:r>
              <a:rPr lang="es-MX" sz="1000" b="0" dirty="0"/>
              <a:t>Para monitorear los efectos, se tomó una muestra de 9 empresas forestales </a:t>
            </a:r>
            <a:r>
              <a:rPr lang="es-MX" sz="1000" b="0" u="sng" dirty="0"/>
              <a:t>en las que se determinó una línea de base y periódicamente se registraron los cambios</a:t>
            </a:r>
            <a:r>
              <a:rPr lang="es-MX" sz="1000" b="0" dirty="0"/>
              <a:t>, observándose lo siguiente: </a:t>
            </a:r>
          </a:p>
          <a:p>
            <a:endParaRPr lang="es-MX" sz="1000" dirty="0"/>
          </a:p>
          <a:p>
            <a:pPr marL="291179" indent="-291179" algn="just">
              <a:buFont typeface="Wingdings" panose="05000000000000000000" pitchFamily="2" charset="2"/>
              <a:buChar char="Ø"/>
            </a:pPr>
            <a:r>
              <a:rPr lang="es-MX" sz="800" b="0" dirty="0">
                <a:solidFill>
                  <a:schemeClr val="bg1">
                    <a:lumMod val="65000"/>
                  </a:schemeClr>
                </a:solidFill>
              </a:rPr>
              <a:t>44% de incremento promedio en los ingresos de las Empresas Forestales Comunitarias.</a:t>
            </a:r>
          </a:p>
          <a:p>
            <a:pPr marL="291179" indent="-291179" algn="just">
              <a:buFont typeface="Wingdings" panose="05000000000000000000" pitchFamily="2" charset="2"/>
              <a:buChar char="Ø"/>
            </a:pPr>
            <a:r>
              <a:rPr lang="es-MX" sz="800" b="0" dirty="0">
                <a:solidFill>
                  <a:schemeClr val="bg1">
                    <a:lumMod val="65000"/>
                  </a:schemeClr>
                </a:solidFill>
              </a:rPr>
              <a:t>12% de disminución de los costos de producción</a:t>
            </a:r>
          </a:p>
          <a:p>
            <a:pPr marL="291179" indent="-291179" algn="just">
              <a:buFont typeface="Wingdings" panose="05000000000000000000" pitchFamily="2" charset="2"/>
              <a:buChar char="Ø"/>
            </a:pPr>
            <a:r>
              <a:rPr lang="es-MX" sz="800" b="0" dirty="0">
                <a:solidFill>
                  <a:schemeClr val="bg1">
                    <a:lumMod val="65000"/>
                  </a:schemeClr>
                </a:solidFill>
              </a:rPr>
              <a:t>15% de incremento promedio en el coeficiente de aserrío</a:t>
            </a:r>
          </a:p>
          <a:p>
            <a:pPr marL="291179" indent="-291179" algn="just">
              <a:buFont typeface="Wingdings" panose="05000000000000000000" pitchFamily="2" charset="2"/>
              <a:buChar char="Ø"/>
            </a:pPr>
            <a:r>
              <a:rPr lang="es-MX" sz="800" b="0" dirty="0">
                <a:solidFill>
                  <a:schemeClr val="bg1">
                    <a:lumMod val="65000"/>
                  </a:schemeClr>
                </a:solidFill>
              </a:rPr>
              <a:t>Formación de 17 sociedades entre empresas forestales comunitarias para generar economías de escala</a:t>
            </a:r>
          </a:p>
          <a:p>
            <a:pPr marL="291179" indent="-291179" algn="just">
              <a:buFont typeface="Wingdings" panose="05000000000000000000" pitchFamily="2" charset="2"/>
              <a:buChar char="Ø"/>
            </a:pPr>
            <a:r>
              <a:rPr lang="es-MX" sz="800" b="0" dirty="0">
                <a:solidFill>
                  <a:schemeClr val="bg1">
                    <a:lumMod val="65000"/>
                  </a:schemeClr>
                </a:solidFill>
              </a:rPr>
              <a:t>20 certificaciones de cadena de custodia que permiten al acceso a nuevos mercados, incluyendo la exportación</a:t>
            </a:r>
          </a:p>
          <a:p>
            <a:endParaRPr lang="es-MX" sz="1000" dirty="0"/>
          </a:p>
          <a:p>
            <a:endParaRPr sz="1000" dirty="0"/>
          </a:p>
        </p:txBody>
      </p:sp>
    </p:spTree>
    <p:extLst>
      <p:ext uri="{BB962C8B-B14F-4D97-AF65-F5344CB8AC3E}">
        <p14:creationId xmlns:p14="http://schemas.microsoft.com/office/powerpoint/2010/main" val="320825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5"/>
            <a:ext cx="5608320" cy="3660456"/>
          </a:xfrm>
          <a:prstGeom prst="rect">
            <a:avLst/>
          </a:prstGeom>
        </p:spPr>
        <p:txBody>
          <a:bodyPr lIns="93177" tIns="46589" rIns="93177" bIns="46589"/>
          <a:lstStyle/>
          <a:p>
            <a:r>
              <a:rPr lang="es-MX" sz="1200" b="0" dirty="0"/>
              <a:t>Otro ejemplo es el Ejido </a:t>
            </a:r>
            <a:r>
              <a:rPr lang="es-MX" sz="1200" b="0" dirty="0" err="1"/>
              <a:t>Chinatú</a:t>
            </a:r>
            <a:r>
              <a:rPr lang="es-MX" sz="1200" b="0" dirty="0"/>
              <a:t>. </a:t>
            </a:r>
          </a:p>
          <a:p>
            <a:r>
              <a:rPr lang="es-MX" sz="1200" b="0" dirty="0"/>
              <a:t>Antes del Proyecto, esta empresa podía producir 42,000 m3 de madera, después del proyecto, puede producir 80,000 m3, con la diferencia de que en su territorio ahora existen 91,000 hectáreas destinadas a la conservación, 30,000 de ellas catalogadas como de Alto Valor de Conservación por la presencia de especies </a:t>
            </a:r>
            <a:r>
              <a:rPr lang="es-MX" sz="1200" b="0"/>
              <a:t>en riesgo</a:t>
            </a:r>
            <a:endParaRPr lang="es-MX" sz="1200" b="0" dirty="0"/>
          </a:p>
          <a:p>
            <a:r>
              <a:rPr lang="es-MX" sz="1200" b="0" dirty="0"/>
              <a:t>La delimitación de áreas de conservación en su programa de manejo, le ha facilitado al Ejido </a:t>
            </a:r>
            <a:r>
              <a:rPr lang="es-MX" sz="1200" b="0" dirty="0" err="1"/>
              <a:t>Chinatú</a:t>
            </a:r>
            <a:r>
              <a:rPr lang="es-MX" sz="1200" b="0" dirty="0"/>
              <a:t> obtener apoyos externos, como un donativo de 420 mil USD por parte de</a:t>
            </a:r>
            <a:r>
              <a:rPr lang="es-MX" sz="1200" b="0" dirty="0">
                <a:solidFill>
                  <a:prstClr val="black"/>
                </a:solidFill>
              </a:rPr>
              <a:t> </a:t>
            </a:r>
            <a:r>
              <a:rPr lang="es-MX" sz="1200" b="0" dirty="0"/>
              <a:t>organizaciones no gubernamentales interesadas en la conservación.</a:t>
            </a:r>
          </a:p>
          <a:p>
            <a:endParaRPr lang="es-MX" sz="1200" b="0" dirty="0"/>
          </a:p>
          <a:p>
            <a:r>
              <a:rPr lang="es-MX" sz="1200" b="0" dirty="0"/>
              <a:t>Esto es un claro ejemplo de que las prácticas de conservación de la biodiversidad también pueden generar ingresos adicionales al aprovechamiento forestal.</a:t>
            </a:r>
          </a:p>
          <a:p>
            <a:endParaRPr lang="es-MX" sz="1200" dirty="0"/>
          </a:p>
          <a:p>
            <a:endParaRPr lang="es-MX" sz="1200" dirty="0"/>
          </a:p>
        </p:txBody>
      </p:sp>
    </p:spTree>
    <p:extLst>
      <p:ext uri="{BB962C8B-B14F-4D97-AF65-F5344CB8AC3E}">
        <p14:creationId xmlns:p14="http://schemas.microsoft.com/office/powerpoint/2010/main" val="249700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pPr defTabSz="931774">
              <a:defRPr/>
            </a:pPr>
            <a:r>
              <a:rPr lang="es-MX" sz="1000" b="0" dirty="0">
                <a:ea typeface="Arial" charset="0"/>
                <a:cs typeface="Arial" charset="0"/>
              </a:rPr>
              <a:t>En 2012, el PNUD lanzó la </a:t>
            </a:r>
            <a:r>
              <a:rPr lang="es-MX" sz="1000" dirty="0">
                <a:ea typeface="Arial" charset="0"/>
                <a:cs typeface="Arial" charset="0"/>
              </a:rPr>
              <a:t>Iniciativa BIOFIN </a:t>
            </a:r>
            <a:r>
              <a:rPr lang="es-MX" sz="1000" b="0" dirty="0">
                <a:ea typeface="Arial" charset="0"/>
                <a:cs typeface="Arial" charset="0"/>
              </a:rPr>
              <a:t>para apoyar a los </a:t>
            </a:r>
            <a:r>
              <a:rPr lang="es-MX" sz="1000" b="0" dirty="0" err="1">
                <a:ea typeface="Arial" charset="0"/>
                <a:cs typeface="Arial" charset="0"/>
              </a:rPr>
              <a:t>pa</a:t>
            </a:r>
            <a:r>
              <a:rPr lang="es-ES_tradnl" sz="1000" b="0" dirty="0" err="1">
                <a:ea typeface="Arial" charset="0"/>
                <a:cs typeface="Arial" charset="0"/>
              </a:rPr>
              <a:t>íses</a:t>
            </a:r>
            <a:r>
              <a:rPr lang="es-ES_tradnl" sz="1000" b="0" dirty="0">
                <a:ea typeface="Arial" charset="0"/>
                <a:cs typeface="Arial" charset="0"/>
              </a:rPr>
              <a:t> en </a:t>
            </a:r>
            <a:r>
              <a:rPr lang="es-MX" sz="1000" b="0" dirty="0">
                <a:ea typeface="Arial" charset="0"/>
                <a:cs typeface="Arial" charset="0"/>
              </a:rPr>
              <a:t>atender los </a:t>
            </a:r>
            <a:r>
              <a:rPr lang="es-MX" sz="1000" dirty="0">
                <a:ea typeface="Arial" charset="0"/>
                <a:cs typeface="Arial" charset="0"/>
              </a:rPr>
              <a:t>retos de financiamiento </a:t>
            </a:r>
            <a:r>
              <a:rPr lang="es-MX" sz="1000" b="0" dirty="0">
                <a:ea typeface="Arial" charset="0"/>
                <a:cs typeface="Arial" charset="0"/>
              </a:rPr>
              <a:t>para la biodiversidad de forma integral, generando información y  </a:t>
            </a:r>
            <a:r>
              <a:rPr lang="es-MX" sz="1000" dirty="0">
                <a:ea typeface="Arial" charset="0"/>
                <a:cs typeface="Arial" charset="0"/>
              </a:rPr>
              <a:t>desarrollando argumentos económicos sólidos </a:t>
            </a:r>
            <a:r>
              <a:rPr lang="es-MX" sz="1000" b="0" dirty="0">
                <a:ea typeface="Arial" charset="0"/>
                <a:cs typeface="Arial" charset="0"/>
              </a:rPr>
              <a:t>para aumentar la inversión en el manejo de los ecosistemas y la </a:t>
            </a:r>
            <a:r>
              <a:rPr lang="es-MX" sz="1000" b="0" dirty="0" err="1">
                <a:ea typeface="Arial" charset="0"/>
                <a:cs typeface="Arial" charset="0"/>
              </a:rPr>
              <a:t>conservaci</a:t>
            </a:r>
            <a:r>
              <a:rPr lang="es-ES_tradnl" sz="1000" b="0" dirty="0" err="1">
                <a:ea typeface="Arial" charset="0"/>
                <a:cs typeface="Arial" charset="0"/>
              </a:rPr>
              <a:t>ón</a:t>
            </a:r>
            <a:r>
              <a:rPr lang="es-ES_tradnl" sz="1000" b="0" dirty="0">
                <a:ea typeface="Arial" charset="0"/>
                <a:cs typeface="Arial" charset="0"/>
              </a:rPr>
              <a:t> y uso de la biodiversidad</a:t>
            </a:r>
            <a:r>
              <a:rPr lang="es-MX" sz="1000" b="0" dirty="0">
                <a:ea typeface="Arial" charset="0"/>
                <a:cs typeface="Arial" charset="0"/>
              </a:rPr>
              <a:t>. </a:t>
            </a:r>
          </a:p>
          <a:p>
            <a:endParaRPr sz="1000" dirty="0"/>
          </a:p>
        </p:txBody>
      </p:sp>
    </p:spTree>
    <p:extLst>
      <p:ext uri="{BB962C8B-B14F-4D97-AF65-F5344CB8AC3E}">
        <p14:creationId xmlns:p14="http://schemas.microsoft.com/office/powerpoint/2010/main" val="553174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5"/>
            <a:ext cx="5608320" cy="3660456"/>
          </a:xfrm>
          <a:prstGeom prst="rect">
            <a:avLst/>
          </a:prstGeom>
        </p:spPr>
        <p:txBody>
          <a:bodyPr lIns="93177" tIns="46589" rIns="93177" bIns="46589"/>
          <a:lstStyle/>
          <a:p>
            <a:endParaRPr lang="es-MX"/>
          </a:p>
        </p:txBody>
      </p:sp>
    </p:spTree>
    <p:extLst>
      <p:ext uri="{BB962C8B-B14F-4D97-AF65-F5344CB8AC3E}">
        <p14:creationId xmlns:p14="http://schemas.microsoft.com/office/powerpoint/2010/main" val="300354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549400"/>
            <a:ext cx="7435850" cy="4183063"/>
          </a:xfrm>
          <a:prstGeom prst="rect">
            <a:avLst/>
          </a:prstGeom>
        </p:spPr>
      </p:sp>
      <p:sp>
        <p:nvSpPr>
          <p:cNvPr id="3" name="Notes Placeholder 2"/>
          <p:cNvSpPr>
            <a:spLocks noGrp="1"/>
          </p:cNvSpPr>
          <p:nvPr>
            <p:ph type="body" idx="1"/>
          </p:nvPr>
        </p:nvSpPr>
        <p:spPr>
          <a:xfrm>
            <a:off x="525780" y="5965190"/>
            <a:ext cx="4206240" cy="4880610"/>
          </a:xfrm>
          <a:prstGeom prst="rect">
            <a:avLst/>
          </a:prstGeom>
        </p:spPr>
        <p:txBody>
          <a:bodyPr lIns="93177" tIns="46589" rIns="93177" bIns="46589"/>
          <a:lstStyle/>
          <a:p>
            <a:r>
              <a:rPr lang="es-MX" dirty="0" smtClean="0"/>
              <a:t>Incluye</a:t>
            </a:r>
            <a:r>
              <a:rPr lang="es-MX" baseline="0" dirty="0" smtClean="0"/>
              <a:t> SEMARNAT, SAGARPA, SECTUR, </a:t>
            </a:r>
            <a:endParaRPr lang="es-MX" dirty="0"/>
          </a:p>
        </p:txBody>
      </p:sp>
      <p:sp>
        <p:nvSpPr>
          <p:cNvPr id="4" name="Slide Number Placeholder 3"/>
          <p:cNvSpPr>
            <a:spLocks noGrp="1"/>
          </p:cNvSpPr>
          <p:nvPr>
            <p:ph type="sldNum" sz="quarter" idx="10"/>
          </p:nvPr>
        </p:nvSpPr>
        <p:spPr>
          <a:xfrm>
            <a:off x="2978204" y="11773290"/>
            <a:ext cx="2278380" cy="621911"/>
          </a:xfrm>
          <a:prstGeom prst="rect">
            <a:avLst/>
          </a:prstGeom>
        </p:spPr>
        <p:txBody>
          <a:bodyPr lIns="93177" tIns="46589" rIns="93177" bIns="46589"/>
          <a:lstStyle/>
          <a:p>
            <a:fld id="{F7AC7971-BB37-438F-8125-648DC7805336}" type="slidenum">
              <a:rPr lang="es-MX" smtClean="0">
                <a:solidFill>
                  <a:prstClr val="black"/>
                </a:solidFill>
              </a:rPr>
              <a:pPr/>
              <a:t>15</a:t>
            </a:fld>
            <a:endParaRPr lang="es-MX">
              <a:solidFill>
                <a:prstClr val="black"/>
              </a:solidFill>
            </a:endParaRPr>
          </a:p>
        </p:txBody>
      </p:sp>
    </p:spTree>
    <p:extLst>
      <p:ext uri="{BB962C8B-B14F-4D97-AF65-F5344CB8AC3E}">
        <p14:creationId xmlns:p14="http://schemas.microsoft.com/office/powerpoint/2010/main" val="71247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549400"/>
            <a:ext cx="7435850" cy="4183063"/>
          </a:xfrm>
          <a:prstGeom prst="rect">
            <a:avLst/>
          </a:prstGeom>
        </p:spPr>
      </p:sp>
      <p:sp>
        <p:nvSpPr>
          <p:cNvPr id="3" name="Notes Placeholder 2"/>
          <p:cNvSpPr>
            <a:spLocks noGrp="1"/>
          </p:cNvSpPr>
          <p:nvPr>
            <p:ph type="body" idx="1"/>
          </p:nvPr>
        </p:nvSpPr>
        <p:spPr>
          <a:xfrm>
            <a:off x="525780" y="5965190"/>
            <a:ext cx="4206240" cy="4880610"/>
          </a:xfrm>
          <a:prstGeom prst="rect">
            <a:avLst/>
          </a:prstGeom>
        </p:spPr>
        <p:txBody>
          <a:bodyPr lIns="93177" tIns="46589" rIns="93177" bIns="46589"/>
          <a:lstStyle/>
          <a:p>
            <a:endParaRPr lang="es-MX" dirty="0"/>
          </a:p>
        </p:txBody>
      </p:sp>
      <p:sp>
        <p:nvSpPr>
          <p:cNvPr id="4" name="Slide Number Placeholder 3"/>
          <p:cNvSpPr>
            <a:spLocks noGrp="1"/>
          </p:cNvSpPr>
          <p:nvPr>
            <p:ph type="sldNum" sz="quarter" idx="10"/>
          </p:nvPr>
        </p:nvSpPr>
        <p:spPr>
          <a:xfrm>
            <a:off x="2978204" y="11773290"/>
            <a:ext cx="2278380" cy="621911"/>
          </a:xfrm>
          <a:prstGeom prst="rect">
            <a:avLst/>
          </a:prstGeom>
        </p:spPr>
        <p:txBody>
          <a:bodyPr lIns="93177" tIns="46589" rIns="93177" bIns="46589"/>
          <a:lstStyle/>
          <a:p>
            <a:fld id="{F7AC7971-BB37-438F-8125-648DC7805336}" type="slidenum">
              <a:rPr lang="es-MX" smtClean="0">
                <a:solidFill>
                  <a:prstClr val="black"/>
                </a:solidFill>
              </a:rPr>
              <a:pPr/>
              <a:t>16</a:t>
            </a:fld>
            <a:endParaRPr lang="es-MX">
              <a:solidFill>
                <a:prstClr val="black"/>
              </a:solidFill>
            </a:endParaRPr>
          </a:p>
        </p:txBody>
      </p:sp>
    </p:spTree>
    <p:extLst>
      <p:ext uri="{BB962C8B-B14F-4D97-AF65-F5344CB8AC3E}">
        <p14:creationId xmlns:p14="http://schemas.microsoft.com/office/powerpoint/2010/main" val="302054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5"/>
            <a:ext cx="5608320" cy="3660456"/>
          </a:xfrm>
          <a:prstGeom prst="rect">
            <a:avLst/>
          </a:prstGeom>
        </p:spPr>
        <p:txBody>
          <a:bodyPr lIns="93177" tIns="46589" rIns="93177" bIns="46589"/>
          <a:lstStyle/>
          <a:p>
            <a:endParaRPr lang="es-MX"/>
          </a:p>
        </p:txBody>
      </p:sp>
    </p:spTree>
    <p:extLst>
      <p:ext uri="{BB962C8B-B14F-4D97-AF65-F5344CB8AC3E}">
        <p14:creationId xmlns:p14="http://schemas.microsoft.com/office/powerpoint/2010/main" val="51323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89025" y="1549400"/>
            <a:ext cx="7435850" cy="4183063"/>
          </a:xfrm>
          <a:prstGeom prst="rect">
            <a:avLst/>
          </a:prstGeom>
        </p:spPr>
      </p:sp>
      <p:sp>
        <p:nvSpPr>
          <p:cNvPr id="3" name="Marcador de notas 2"/>
          <p:cNvSpPr>
            <a:spLocks noGrp="1"/>
          </p:cNvSpPr>
          <p:nvPr>
            <p:ph type="body" idx="1"/>
          </p:nvPr>
        </p:nvSpPr>
        <p:spPr>
          <a:xfrm>
            <a:off x="525780" y="5965190"/>
            <a:ext cx="4206240" cy="4880610"/>
          </a:xfrm>
          <a:prstGeom prst="rect">
            <a:avLst/>
          </a:prstGeom>
        </p:spPr>
        <p:txBody>
          <a:bodyPr lIns="93177" tIns="46589" rIns="93177" bIns="46589"/>
          <a:lstStyle/>
          <a:p>
            <a:r>
              <a:rPr lang="es-ES_tradnl" dirty="0" smtClean="0"/>
              <a:t>La cooperación internacional brinda oportunidades para</a:t>
            </a:r>
            <a:r>
              <a:rPr lang="es-ES_tradnl" baseline="0" dirty="0" smtClean="0"/>
              <a:t> fomentar la alineación de programas públicos en el territorio, como los recursos GEF que se canalizan a través de agencias como el PNUD</a:t>
            </a:r>
            <a:r>
              <a:rPr lang="es-ES_tradnl" baseline="0" dirty="0" smtClean="0"/>
              <a:t>. </a:t>
            </a:r>
            <a:endParaRPr lang="es-ES_tradnl" dirty="0"/>
          </a:p>
        </p:txBody>
      </p:sp>
      <p:sp>
        <p:nvSpPr>
          <p:cNvPr id="4" name="Marcador de número de diapositiva 3"/>
          <p:cNvSpPr>
            <a:spLocks noGrp="1"/>
          </p:cNvSpPr>
          <p:nvPr>
            <p:ph type="sldNum" sz="quarter" idx="10"/>
          </p:nvPr>
        </p:nvSpPr>
        <p:spPr>
          <a:xfrm>
            <a:off x="2978204" y="11773290"/>
            <a:ext cx="2278380" cy="621911"/>
          </a:xfrm>
          <a:prstGeom prst="rect">
            <a:avLst/>
          </a:prstGeom>
        </p:spPr>
        <p:txBody>
          <a:bodyPr lIns="93177" tIns="46589" rIns="93177" bIns="46589"/>
          <a:lstStyle/>
          <a:p>
            <a:fld id="{F7AC7971-BB37-438F-8125-648DC7805336}" type="slidenum">
              <a:rPr lang="es-MX" smtClean="0">
                <a:solidFill>
                  <a:prstClr val="black"/>
                </a:solidFill>
              </a:rPr>
              <a:pPr/>
              <a:t>18</a:t>
            </a:fld>
            <a:endParaRPr lang="es-MX">
              <a:solidFill>
                <a:prstClr val="black"/>
              </a:solidFill>
            </a:endParaRPr>
          </a:p>
        </p:txBody>
      </p:sp>
    </p:spTree>
    <p:extLst>
      <p:ext uri="{BB962C8B-B14F-4D97-AF65-F5344CB8AC3E}">
        <p14:creationId xmlns:p14="http://schemas.microsoft.com/office/powerpoint/2010/main" val="380756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endParaRPr sz="1000" dirty="0"/>
          </a:p>
        </p:txBody>
      </p:sp>
    </p:spTree>
    <p:extLst>
      <p:ext uri="{BB962C8B-B14F-4D97-AF65-F5344CB8AC3E}">
        <p14:creationId xmlns:p14="http://schemas.microsoft.com/office/powerpoint/2010/main" val="259149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537466" y="5985849"/>
            <a:ext cx="4299711" cy="5670804"/>
          </a:xfrm>
          <a:prstGeom prst="rect">
            <a:avLst/>
          </a:prstGeom>
        </p:spPr>
        <p:txBody>
          <a:bodyPr lIns="93177" tIns="46589" rIns="93177" bIns="46589"/>
          <a:lstStyle/>
          <a:p>
            <a:endParaRPr lang="es-MX"/>
          </a:p>
        </p:txBody>
      </p:sp>
    </p:spTree>
    <p:extLst>
      <p:ext uri="{BB962C8B-B14F-4D97-AF65-F5344CB8AC3E}">
        <p14:creationId xmlns:p14="http://schemas.microsoft.com/office/powerpoint/2010/main" val="387232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r>
              <a:rPr lang="en-US" sz="1000" dirty="0"/>
              <a:t>La </a:t>
            </a:r>
            <a:r>
              <a:rPr lang="en-US" sz="1000" dirty="0" err="1"/>
              <a:t>supervivencia</a:t>
            </a:r>
            <a:r>
              <a:rPr lang="en-US" sz="1000" dirty="0"/>
              <a:t> </a:t>
            </a:r>
            <a:r>
              <a:rPr lang="en-US" sz="1000" dirty="0" err="1"/>
              <a:t>humana</a:t>
            </a:r>
            <a:r>
              <a:rPr lang="en-US" sz="1000" dirty="0"/>
              <a:t> y el </a:t>
            </a:r>
            <a:r>
              <a:rPr lang="en-US" sz="1000" dirty="0" err="1"/>
              <a:t>bienestar</a:t>
            </a:r>
            <a:r>
              <a:rPr lang="en-US" sz="1000" dirty="0"/>
              <a:t> </a:t>
            </a:r>
            <a:r>
              <a:rPr lang="en-US" sz="1000" dirty="0" err="1"/>
              <a:t>dependen</a:t>
            </a:r>
            <a:r>
              <a:rPr lang="en-US" sz="1000" dirty="0"/>
              <a:t> de la </a:t>
            </a:r>
            <a:r>
              <a:rPr lang="en-US" sz="1000" dirty="0" err="1"/>
              <a:t>biodiversidad</a:t>
            </a:r>
            <a:r>
              <a:rPr lang="en-US" sz="1000" dirty="0"/>
              <a:t> y los </a:t>
            </a:r>
            <a:r>
              <a:rPr lang="en-US" sz="1000" dirty="0" err="1"/>
              <a:t>ecosistemas</a:t>
            </a:r>
            <a:r>
              <a:rPr lang="en-US" sz="1000" dirty="0"/>
              <a:t> </a:t>
            </a:r>
            <a:r>
              <a:rPr lang="en-US" sz="1000" dirty="0" err="1"/>
              <a:t>sanos</a:t>
            </a:r>
            <a:r>
              <a:rPr lang="en-US" sz="1000" dirty="0"/>
              <a:t> y los </a:t>
            </a:r>
            <a:r>
              <a:rPr lang="en-US" sz="1000" dirty="0" err="1"/>
              <a:t>bienes</a:t>
            </a:r>
            <a:r>
              <a:rPr lang="en-US" sz="1000" dirty="0"/>
              <a:t> y </a:t>
            </a:r>
            <a:r>
              <a:rPr lang="en-US" sz="1000" dirty="0" err="1"/>
              <a:t>servicios</a:t>
            </a:r>
            <a:r>
              <a:rPr lang="en-US" sz="1000" dirty="0"/>
              <a:t> que </a:t>
            </a:r>
            <a:r>
              <a:rPr lang="en-US" sz="1000" dirty="0" err="1"/>
              <a:t>proporcionan</a:t>
            </a:r>
            <a:r>
              <a:rPr lang="en-US" sz="1000" dirty="0"/>
              <a:t>.</a:t>
            </a:r>
          </a:p>
          <a:p>
            <a:r>
              <a:rPr lang="es-ES" sz="1000" dirty="0"/>
              <a:t>En las últimas décadas, el mundo ha experimentado una pérdida de biodiversidad sin precedentes y la degradación de los ecosistemas, lo que socava las bases mismas de la vida en la Tierra. </a:t>
            </a:r>
          </a:p>
          <a:p>
            <a:r>
              <a:rPr lang="es-ES" sz="1000" dirty="0"/>
              <a:t>Cambios demográficos, el consumo excesivo, y el uso de tecnologías que dañan el medio ambiente, combinado con el cambio climático, están empujando a nuestro planeta a sus límites</a:t>
            </a:r>
            <a:endParaRPr lang="es-MX" sz="1000" dirty="0"/>
          </a:p>
          <a:p>
            <a:endParaRPr sz="1000" dirty="0"/>
          </a:p>
        </p:txBody>
      </p:sp>
    </p:spTree>
    <p:extLst>
      <p:ext uri="{BB962C8B-B14F-4D97-AF65-F5344CB8AC3E}">
        <p14:creationId xmlns:p14="http://schemas.microsoft.com/office/powerpoint/2010/main" val="323341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endParaRPr sz="1000" dirty="0"/>
          </a:p>
        </p:txBody>
      </p:sp>
    </p:spTree>
    <p:extLst>
      <p:ext uri="{BB962C8B-B14F-4D97-AF65-F5344CB8AC3E}">
        <p14:creationId xmlns:p14="http://schemas.microsoft.com/office/powerpoint/2010/main" val="191709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pPr defTabSz="931774">
              <a:defRPr/>
            </a:pPr>
            <a:r>
              <a:rPr lang="es-MX" sz="1000" dirty="0"/>
              <a:t>A pesar de los esfuerzos concertados de la comunidad internacional y de los gobiernos nacionales, la pérdida de biodiversidad y la degradación de los ecosistemas continúan. </a:t>
            </a:r>
          </a:p>
          <a:p>
            <a:pPr defTabSz="931774">
              <a:defRPr/>
            </a:pPr>
            <a:r>
              <a:rPr lang="es-MX" sz="1000" dirty="0"/>
              <a:t>Dos ejemplos de cómo lo hacemos en el PNUD. </a:t>
            </a:r>
          </a:p>
          <a:p>
            <a:endParaRPr sz="1000" dirty="0"/>
          </a:p>
        </p:txBody>
      </p:sp>
    </p:spTree>
    <p:extLst>
      <p:ext uri="{BB962C8B-B14F-4D97-AF65-F5344CB8AC3E}">
        <p14:creationId xmlns:p14="http://schemas.microsoft.com/office/powerpoint/2010/main" val="265677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pPr defTabSz="931774">
              <a:defRPr/>
            </a:pPr>
            <a:r>
              <a:rPr lang="es-MX" sz="1000" dirty="0"/>
              <a:t>¿Por qué es importante la Agenda 2030? Justamente nos indica la necesidad de impulsar acciones y políticas integrales, que aborden los retos de desarrollo desde perspectivas multidimensionales y holísticas. A pesar de que hay dos ODS específicos para el tema de biodiversidad (en tierra y marina) todos los ODS están interrelacionados, y su logro dependen del avance y cumplimiento de otros objetivos de desarrollo. </a:t>
            </a:r>
          </a:p>
          <a:p>
            <a:endParaRPr sz="1000" dirty="0"/>
          </a:p>
        </p:txBody>
      </p:sp>
    </p:spTree>
    <p:extLst>
      <p:ext uri="{BB962C8B-B14F-4D97-AF65-F5344CB8AC3E}">
        <p14:creationId xmlns:p14="http://schemas.microsoft.com/office/powerpoint/2010/main" val="356089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pPr defTabSz="931774"/>
            <a:r>
              <a:rPr lang="es-MX" sz="1000" dirty="0"/>
              <a:t>El trabajo se lleva a cabo para integrar los objetivos de la diversidad biológica en los sectores de producción, tales como la pesca, la agricultura y los enfoques de gestión sostenible de las tierras forestales de promoción para proteger los servicios de los ecosistemas necesarios para la alimentación y la seguridad del agua. La incorporación de las cuestiones de la biodiversidad y los ecosistemas en las estrategias de planificación de desarrollo y reducción de la pobreza de los gobiernos tendrá como objetivo garantizar que el valor real de la biodiversidad y los ecosistemas se tiene en cuenta.</a:t>
            </a:r>
          </a:p>
          <a:p>
            <a:endParaRPr sz="1000" dirty="0"/>
          </a:p>
        </p:txBody>
      </p:sp>
    </p:spTree>
    <p:extLst>
      <p:ext uri="{BB962C8B-B14F-4D97-AF65-F5344CB8AC3E}">
        <p14:creationId xmlns:p14="http://schemas.microsoft.com/office/powerpoint/2010/main" val="278687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r>
              <a:rPr lang="es-MX" sz="1000" b="0" dirty="0"/>
              <a:t>Este proyecto se ejecuta en los 11 estados de México de los que se obtiene el 80% de la producción maderable del país. Su área de influencia son los bosques productivos de clima templado </a:t>
            </a:r>
            <a:r>
              <a:rPr lang="es-MX" sz="1000" b="0" u="sng" dirty="0"/>
              <a:t>de coníferas y </a:t>
            </a:r>
            <a:r>
              <a:rPr lang="es-MX" sz="1000" b="0" u="sng" dirty="0" err="1"/>
              <a:t>latifoliadas</a:t>
            </a:r>
            <a:r>
              <a:rPr lang="es-MX" sz="1000" b="0" dirty="0"/>
              <a:t>, </a:t>
            </a:r>
            <a:r>
              <a:rPr lang="es-MX" sz="1000" b="0" u="sng" dirty="0"/>
              <a:t>principalmente compuestos por especies del género </a:t>
            </a:r>
            <a:r>
              <a:rPr lang="es-MX" sz="1000" b="0" u="sng" dirty="0" err="1"/>
              <a:t>Pinus</a:t>
            </a:r>
            <a:r>
              <a:rPr lang="es-MX" sz="1000" b="0" u="sng" dirty="0"/>
              <a:t> y </a:t>
            </a:r>
            <a:r>
              <a:rPr lang="es-MX" sz="1000" b="0" u="sng" dirty="0" err="1"/>
              <a:t>Quercus</a:t>
            </a:r>
            <a:r>
              <a:rPr lang="es-MX" sz="1000" b="0" u="sng" dirty="0"/>
              <a:t> y las selvas tropicales del sureste de México de las que se obtienen maderas preciosas como </a:t>
            </a:r>
            <a:r>
              <a:rPr lang="es-MX" sz="1000" b="0" u="sng" dirty="0">
                <a:solidFill>
                  <a:srgbClr val="00CC66"/>
                </a:solidFill>
              </a:rPr>
              <a:t>la caoba (</a:t>
            </a:r>
            <a:r>
              <a:rPr lang="es-MX" sz="1000" b="0" u="sng" dirty="0" err="1">
                <a:solidFill>
                  <a:srgbClr val="00CC66"/>
                </a:solidFill>
              </a:rPr>
              <a:t>Swietenia</a:t>
            </a:r>
            <a:r>
              <a:rPr lang="es-MX" sz="1000" b="0" u="sng" dirty="0">
                <a:solidFill>
                  <a:srgbClr val="00CC66"/>
                </a:solidFill>
              </a:rPr>
              <a:t> </a:t>
            </a:r>
            <a:r>
              <a:rPr lang="es-MX" sz="1000" b="0" u="sng" dirty="0" err="1">
                <a:solidFill>
                  <a:srgbClr val="00CC66"/>
                </a:solidFill>
              </a:rPr>
              <a:t>macrophylla</a:t>
            </a:r>
            <a:r>
              <a:rPr lang="es-MX" sz="1000" b="0" u="sng" dirty="0">
                <a:solidFill>
                  <a:srgbClr val="00CC66"/>
                </a:solidFill>
              </a:rPr>
              <a:t>) el cedro rojo (</a:t>
            </a:r>
            <a:r>
              <a:rPr lang="es-MX" sz="1000" b="0" u="sng" dirty="0" err="1">
                <a:solidFill>
                  <a:srgbClr val="00CC66"/>
                </a:solidFill>
              </a:rPr>
              <a:t>cedrella</a:t>
            </a:r>
            <a:r>
              <a:rPr lang="es-MX" sz="1000" b="0" u="sng" dirty="0">
                <a:solidFill>
                  <a:srgbClr val="00CC66"/>
                </a:solidFill>
              </a:rPr>
              <a:t> </a:t>
            </a:r>
            <a:r>
              <a:rPr lang="es-MX" sz="1000" b="0" u="sng" dirty="0" err="1">
                <a:solidFill>
                  <a:srgbClr val="00CC66"/>
                </a:solidFill>
              </a:rPr>
              <a:t>odorata</a:t>
            </a:r>
            <a:r>
              <a:rPr lang="es-MX" sz="1000" b="0" u="sng" dirty="0">
                <a:solidFill>
                  <a:srgbClr val="00CC66"/>
                </a:solidFill>
              </a:rPr>
              <a:t>), entre muchas más especies duras y blandas tropicales.</a:t>
            </a:r>
          </a:p>
          <a:p>
            <a:endParaRPr lang="es-MX" sz="1000" b="0" dirty="0"/>
          </a:p>
          <a:p>
            <a:r>
              <a:rPr lang="es-MX" sz="1000" b="0" dirty="0"/>
              <a:t>El principal objetivo del proyecto es integrar en el manejo forestal de los bosques productivos, criterios y prácticas orientadas a la conservación de la biodiversidad, a través del fortalecimiento de las capacidades técnicas y el impulso a la certificación del manejo forestal sustentable. </a:t>
            </a:r>
          </a:p>
          <a:p>
            <a:endParaRPr lang="es-MX" sz="1000" b="0" dirty="0"/>
          </a:p>
          <a:p>
            <a:r>
              <a:rPr lang="es-MX" sz="1000" b="0" dirty="0"/>
              <a:t>Es un proyecto dirigido a los paisajes productivos, que aborda directamente el reto de aprovechar, pero al mismo tiempo, conservar la biodiversidad. </a:t>
            </a:r>
          </a:p>
          <a:p>
            <a:endParaRPr lang="es-MX" sz="1000" dirty="0"/>
          </a:p>
          <a:p>
            <a:endParaRPr sz="1000" dirty="0"/>
          </a:p>
        </p:txBody>
      </p:sp>
    </p:spTree>
    <p:extLst>
      <p:ext uri="{BB962C8B-B14F-4D97-AF65-F5344CB8AC3E}">
        <p14:creationId xmlns:p14="http://schemas.microsoft.com/office/powerpoint/2010/main" val="388733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512888" y="944563"/>
            <a:ext cx="8401051" cy="47259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537466" y="5985849"/>
            <a:ext cx="4299711" cy="5670804"/>
          </a:xfrm>
          <a:prstGeom prst="rect">
            <a:avLst/>
          </a:prstGeom>
        </p:spPr>
        <p:txBody>
          <a:bodyPr lIns="94932" tIns="94932" rIns="94932" bIns="94932" anchor="t" anchorCtr="0">
            <a:noAutofit/>
          </a:bodyPr>
          <a:lstStyle/>
          <a:p>
            <a:r>
              <a:rPr lang="es-MX" sz="1000" b="0" dirty="0"/>
              <a:t>Con el proyecto se ha brindado asesoría a 1,200 predios con una superficie de </a:t>
            </a:r>
            <a:r>
              <a:rPr lang="es-MX" sz="1000" b="0" dirty="0">
                <a:solidFill>
                  <a:srgbClr val="FF0000"/>
                </a:solidFill>
              </a:rPr>
              <a:t>2.2 millones </a:t>
            </a:r>
            <a:r>
              <a:rPr lang="es-MX" sz="1000" b="0" dirty="0"/>
              <a:t>de hectáreas para que incorporen criterios y prácticas de conservación de la biodiversidad en sus Programas de Manejo Forestal.</a:t>
            </a:r>
          </a:p>
          <a:p>
            <a:endParaRPr lang="es-MX" sz="1000" dirty="0"/>
          </a:p>
          <a:p>
            <a:pPr defTabSz="931774"/>
            <a:r>
              <a:rPr lang="es-MX" sz="1000" b="0" dirty="0"/>
              <a:t>Por otro lado, una de las principales agendas es el impulso a la certificación forestal, y uno de los requisitos para alcanzar la certificación es identificar los atributos de alto valor de conservación.</a:t>
            </a:r>
          </a:p>
          <a:p>
            <a:endParaRPr sz="1000" dirty="0"/>
          </a:p>
        </p:txBody>
      </p:sp>
    </p:spTree>
    <p:extLst>
      <p:ext uri="{BB962C8B-B14F-4D97-AF65-F5344CB8AC3E}">
        <p14:creationId xmlns:p14="http://schemas.microsoft.com/office/powerpoint/2010/main" val="243809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111123"/>
            <a:ext cx="10363200" cy="1546475"/>
          </a:xfrm>
          <a:prstGeom prst="rect">
            <a:avLst/>
          </a:prstGeom>
        </p:spPr>
        <p:txBody>
          <a:bodyPr lIns="91425" tIns="91425" rIns="91425" bIns="91425" anchor="b" anchorCtr="0"/>
          <a:lstStyle>
            <a:lvl1pPr algn="ctr">
              <a:spcBef>
                <a:spcPts val="0"/>
              </a:spcBef>
              <a:buSzPct val="100000"/>
              <a:defRPr sz="6400"/>
            </a:lvl1pPr>
            <a:lvl2pPr algn="ctr">
              <a:spcBef>
                <a:spcPts val="0"/>
              </a:spcBef>
              <a:buSzPct val="100000"/>
              <a:defRPr sz="6400"/>
            </a:lvl2pPr>
            <a:lvl3pPr algn="ctr">
              <a:spcBef>
                <a:spcPts val="0"/>
              </a:spcBef>
              <a:buSzPct val="100000"/>
              <a:defRPr sz="6400"/>
            </a:lvl3pPr>
            <a:lvl4pPr algn="ctr">
              <a:spcBef>
                <a:spcPts val="0"/>
              </a:spcBef>
              <a:buSzPct val="100000"/>
              <a:defRPr sz="6400"/>
            </a:lvl4pPr>
            <a:lvl5pPr algn="ctr">
              <a:spcBef>
                <a:spcPts val="0"/>
              </a:spcBef>
              <a:buSzPct val="100000"/>
              <a:defRPr sz="6400"/>
            </a:lvl5pPr>
            <a:lvl6pPr algn="ctr">
              <a:spcBef>
                <a:spcPts val="0"/>
              </a:spcBef>
              <a:buSzPct val="100000"/>
              <a:defRPr sz="6400"/>
            </a:lvl6pPr>
            <a:lvl7pPr algn="ctr">
              <a:spcBef>
                <a:spcPts val="0"/>
              </a:spcBef>
              <a:buSzPct val="100000"/>
              <a:defRPr sz="6400"/>
            </a:lvl7pPr>
            <a:lvl8pPr algn="ctr">
              <a:spcBef>
                <a:spcPts val="0"/>
              </a:spcBef>
              <a:buSzPct val="100000"/>
              <a:defRPr sz="6400"/>
            </a:lvl8pPr>
            <a:lvl9pPr algn="ctr">
              <a:spcBef>
                <a:spcPts val="0"/>
              </a:spcBef>
              <a:buSzPct val="100000"/>
              <a:defRPr sz="6400"/>
            </a:lvl9pPr>
          </a:lstStyle>
          <a:p>
            <a:endParaRPr/>
          </a:p>
        </p:txBody>
      </p:sp>
      <p:sp>
        <p:nvSpPr>
          <p:cNvPr id="10" name="Shape 10"/>
          <p:cNvSpPr txBox="1">
            <a:spLocks noGrp="1"/>
          </p:cNvSpPr>
          <p:nvPr>
            <p:ph type="subTitle" idx="1"/>
          </p:nvPr>
        </p:nvSpPr>
        <p:spPr>
          <a:xfrm>
            <a:off x="914400" y="3786741"/>
            <a:ext cx="10363200" cy="1046316"/>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4000">
                <a:solidFill>
                  <a:schemeClr val="dk2"/>
                </a:solidFill>
              </a:defRPr>
            </a:lvl2pPr>
            <a:lvl3pPr algn="ctr">
              <a:spcBef>
                <a:spcPts val="0"/>
              </a:spcBef>
              <a:buClr>
                <a:schemeClr val="dk2"/>
              </a:buClr>
              <a:buSzPct val="100000"/>
              <a:buNone/>
              <a:defRPr sz="4000">
                <a:solidFill>
                  <a:schemeClr val="dk2"/>
                </a:solidFill>
              </a:defRPr>
            </a:lvl3pPr>
            <a:lvl4pPr algn="ctr">
              <a:spcBef>
                <a:spcPts val="0"/>
              </a:spcBef>
              <a:buClr>
                <a:schemeClr val="dk2"/>
              </a:buClr>
              <a:buSzPct val="100000"/>
              <a:buNone/>
              <a:defRPr sz="4000">
                <a:solidFill>
                  <a:schemeClr val="dk2"/>
                </a:solidFill>
              </a:defRPr>
            </a:lvl4pPr>
            <a:lvl5pPr algn="ctr">
              <a:spcBef>
                <a:spcPts val="0"/>
              </a:spcBef>
              <a:buClr>
                <a:schemeClr val="dk2"/>
              </a:buClr>
              <a:buSzPct val="100000"/>
              <a:buNone/>
              <a:defRPr sz="4000">
                <a:solidFill>
                  <a:schemeClr val="dk2"/>
                </a:solidFill>
              </a:defRPr>
            </a:lvl5pPr>
            <a:lvl6pPr algn="ctr">
              <a:spcBef>
                <a:spcPts val="0"/>
              </a:spcBef>
              <a:buClr>
                <a:schemeClr val="dk2"/>
              </a:buClr>
              <a:buSzPct val="100000"/>
              <a:buNone/>
              <a:defRPr sz="4000">
                <a:solidFill>
                  <a:schemeClr val="dk2"/>
                </a:solidFill>
              </a:defRPr>
            </a:lvl6pPr>
            <a:lvl7pPr algn="ctr">
              <a:spcBef>
                <a:spcPts val="0"/>
              </a:spcBef>
              <a:buClr>
                <a:schemeClr val="dk2"/>
              </a:buClr>
              <a:buSzPct val="100000"/>
              <a:buNone/>
              <a:defRPr sz="4000">
                <a:solidFill>
                  <a:schemeClr val="dk2"/>
                </a:solidFill>
              </a:defRPr>
            </a:lvl7pPr>
            <a:lvl8pPr algn="ctr">
              <a:spcBef>
                <a:spcPts val="0"/>
              </a:spcBef>
              <a:buClr>
                <a:schemeClr val="dk2"/>
              </a:buClr>
              <a:buSzPct val="100000"/>
              <a:buNone/>
              <a:defRPr sz="4000">
                <a:solidFill>
                  <a:schemeClr val="dk2"/>
                </a:solidFill>
              </a:defRPr>
            </a:lvl8pPr>
            <a:lvl9pPr algn="ctr">
              <a:spcBef>
                <a:spcPts val="0"/>
              </a:spcBef>
              <a:buClr>
                <a:schemeClr val="dk2"/>
              </a:buClr>
              <a:buSzPct val="100000"/>
              <a:buNone/>
              <a:defRPr sz="4000">
                <a:solidFill>
                  <a:schemeClr val="dk2"/>
                </a:solidFill>
              </a:defRPr>
            </a:lvl9pPr>
          </a:lstStyle>
          <a:p>
            <a:endParaRPr/>
          </a:p>
        </p:txBody>
      </p:sp>
      <p:sp>
        <p:nvSpPr>
          <p:cNvPr id="11" name="Shape 11"/>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96147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09600" y="5359383"/>
            <a:ext cx="10972800" cy="692693"/>
          </a:xfrm>
          <a:prstGeom prst="rect">
            <a:avLst/>
          </a:prstGeom>
        </p:spPr>
        <p:txBody>
          <a:bodyPr lIns="91425" tIns="91425" rIns="91425" bIns="91425" anchor="t" anchorCtr="0"/>
          <a:lstStyle>
            <a:lvl1pPr algn="ctr">
              <a:spcBef>
                <a:spcPts val="480"/>
              </a:spcBef>
              <a:buSzPct val="100000"/>
              <a:buNone/>
              <a:defRPr sz="2400"/>
            </a:lvl1pPr>
          </a:lstStyle>
          <a:p>
            <a:endParaRPr/>
          </a:p>
        </p:txBody>
      </p:sp>
      <p:sp>
        <p:nvSpPr>
          <p:cNvPr id="26" name="Shape 26"/>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3605025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111123"/>
            <a:ext cx="10363200" cy="1546475"/>
          </a:xfrm>
          <a:prstGeom prst="rect">
            <a:avLst/>
          </a:prstGeom>
        </p:spPr>
        <p:txBody>
          <a:bodyPr lIns="91425" tIns="91425" rIns="91425" bIns="91425" anchor="b" anchorCtr="0"/>
          <a:lstStyle>
            <a:lvl1pPr algn="ctr">
              <a:spcBef>
                <a:spcPts val="0"/>
              </a:spcBef>
              <a:buSzPct val="100000"/>
              <a:defRPr sz="6400"/>
            </a:lvl1pPr>
            <a:lvl2pPr algn="ctr">
              <a:spcBef>
                <a:spcPts val="0"/>
              </a:spcBef>
              <a:buSzPct val="100000"/>
              <a:defRPr sz="6400"/>
            </a:lvl2pPr>
            <a:lvl3pPr algn="ctr">
              <a:spcBef>
                <a:spcPts val="0"/>
              </a:spcBef>
              <a:buSzPct val="100000"/>
              <a:defRPr sz="6400"/>
            </a:lvl3pPr>
            <a:lvl4pPr algn="ctr">
              <a:spcBef>
                <a:spcPts val="0"/>
              </a:spcBef>
              <a:buSzPct val="100000"/>
              <a:defRPr sz="6400"/>
            </a:lvl4pPr>
            <a:lvl5pPr algn="ctr">
              <a:spcBef>
                <a:spcPts val="0"/>
              </a:spcBef>
              <a:buSzPct val="100000"/>
              <a:defRPr sz="6400"/>
            </a:lvl5pPr>
            <a:lvl6pPr algn="ctr">
              <a:spcBef>
                <a:spcPts val="0"/>
              </a:spcBef>
              <a:buSzPct val="100000"/>
              <a:defRPr sz="6400"/>
            </a:lvl6pPr>
            <a:lvl7pPr algn="ctr">
              <a:spcBef>
                <a:spcPts val="0"/>
              </a:spcBef>
              <a:buSzPct val="100000"/>
              <a:defRPr sz="6400"/>
            </a:lvl7pPr>
            <a:lvl8pPr algn="ctr">
              <a:spcBef>
                <a:spcPts val="0"/>
              </a:spcBef>
              <a:buSzPct val="100000"/>
              <a:defRPr sz="6400"/>
            </a:lvl8pPr>
            <a:lvl9pPr algn="ctr">
              <a:spcBef>
                <a:spcPts val="0"/>
              </a:spcBef>
              <a:buSzPct val="100000"/>
              <a:defRPr sz="6400"/>
            </a:lvl9pPr>
          </a:lstStyle>
          <a:p>
            <a:endParaRPr/>
          </a:p>
        </p:txBody>
      </p:sp>
      <p:sp>
        <p:nvSpPr>
          <p:cNvPr id="10" name="Shape 10"/>
          <p:cNvSpPr txBox="1">
            <a:spLocks noGrp="1"/>
          </p:cNvSpPr>
          <p:nvPr>
            <p:ph type="subTitle" idx="1"/>
          </p:nvPr>
        </p:nvSpPr>
        <p:spPr>
          <a:xfrm>
            <a:off x="914400" y="3786741"/>
            <a:ext cx="10363200" cy="1046316"/>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4000">
                <a:solidFill>
                  <a:schemeClr val="dk2"/>
                </a:solidFill>
              </a:defRPr>
            </a:lvl2pPr>
            <a:lvl3pPr algn="ctr">
              <a:spcBef>
                <a:spcPts val="0"/>
              </a:spcBef>
              <a:buClr>
                <a:schemeClr val="dk2"/>
              </a:buClr>
              <a:buSzPct val="100000"/>
              <a:buNone/>
              <a:defRPr sz="4000">
                <a:solidFill>
                  <a:schemeClr val="dk2"/>
                </a:solidFill>
              </a:defRPr>
            </a:lvl3pPr>
            <a:lvl4pPr algn="ctr">
              <a:spcBef>
                <a:spcPts val="0"/>
              </a:spcBef>
              <a:buClr>
                <a:schemeClr val="dk2"/>
              </a:buClr>
              <a:buSzPct val="100000"/>
              <a:buNone/>
              <a:defRPr sz="4000">
                <a:solidFill>
                  <a:schemeClr val="dk2"/>
                </a:solidFill>
              </a:defRPr>
            </a:lvl4pPr>
            <a:lvl5pPr algn="ctr">
              <a:spcBef>
                <a:spcPts val="0"/>
              </a:spcBef>
              <a:buClr>
                <a:schemeClr val="dk2"/>
              </a:buClr>
              <a:buSzPct val="100000"/>
              <a:buNone/>
              <a:defRPr sz="4000">
                <a:solidFill>
                  <a:schemeClr val="dk2"/>
                </a:solidFill>
              </a:defRPr>
            </a:lvl5pPr>
            <a:lvl6pPr algn="ctr">
              <a:spcBef>
                <a:spcPts val="0"/>
              </a:spcBef>
              <a:buClr>
                <a:schemeClr val="dk2"/>
              </a:buClr>
              <a:buSzPct val="100000"/>
              <a:buNone/>
              <a:defRPr sz="4000">
                <a:solidFill>
                  <a:schemeClr val="dk2"/>
                </a:solidFill>
              </a:defRPr>
            </a:lvl6pPr>
            <a:lvl7pPr algn="ctr">
              <a:spcBef>
                <a:spcPts val="0"/>
              </a:spcBef>
              <a:buClr>
                <a:schemeClr val="dk2"/>
              </a:buClr>
              <a:buSzPct val="100000"/>
              <a:buNone/>
              <a:defRPr sz="4000">
                <a:solidFill>
                  <a:schemeClr val="dk2"/>
                </a:solidFill>
              </a:defRPr>
            </a:lvl7pPr>
            <a:lvl8pPr algn="ctr">
              <a:spcBef>
                <a:spcPts val="0"/>
              </a:spcBef>
              <a:buClr>
                <a:schemeClr val="dk2"/>
              </a:buClr>
              <a:buSzPct val="100000"/>
              <a:buNone/>
              <a:defRPr sz="4000">
                <a:solidFill>
                  <a:schemeClr val="dk2"/>
                </a:solidFill>
              </a:defRPr>
            </a:lvl8pPr>
            <a:lvl9pPr algn="ctr">
              <a:spcBef>
                <a:spcPts val="0"/>
              </a:spcBef>
              <a:buClr>
                <a:schemeClr val="dk2"/>
              </a:buClr>
              <a:buSzPct val="100000"/>
              <a:buNone/>
              <a:defRPr sz="4000">
                <a:solidFill>
                  <a:schemeClr val="dk2"/>
                </a:solidFill>
              </a:defRPr>
            </a:lvl9pPr>
          </a:lstStyle>
          <a:p>
            <a:endParaRPr/>
          </a:p>
        </p:txBody>
      </p:sp>
      <p:sp>
        <p:nvSpPr>
          <p:cNvPr id="11" name="Shape 11"/>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6142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a:solidFill>
            <a:schemeClr val="bg1"/>
          </a:solidFill>
        </p:spPr>
        <p:txBody>
          <a:bodyPr lIns="91425" tIns="91425" rIns="91425" bIns="91425" anchor="b" anchorCtr="0"/>
          <a:lstStyle>
            <a:lvl1pPr>
              <a:spcBef>
                <a:spcPts val="0"/>
              </a:spcBef>
              <a:defRPr sz="3733">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4"/>
          <p:cNvSpPr txBox="1">
            <a:spLocks noGrp="1"/>
          </p:cNvSpPr>
          <p:nvPr>
            <p:ph type="body" idx="1"/>
          </p:nvPr>
        </p:nvSpPr>
        <p:spPr>
          <a:xfrm>
            <a:off x="609600" y="1600201"/>
            <a:ext cx="10972800" cy="4451876"/>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5" name="Shape 15"/>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2" name="Rectangle 1"/>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2" name="Picture 11"/>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cxnSp>
        <p:nvCxnSpPr>
          <p:cNvPr id="16" name="Shape 34"/>
          <p:cNvCxnSpPr/>
          <p:nvPr userDrawn="1"/>
        </p:nvCxnSpPr>
        <p:spPr>
          <a:xfrm>
            <a:off x="0" y="822489"/>
            <a:ext cx="12192000" cy="0"/>
          </a:xfrm>
          <a:prstGeom prst="straightConnector1">
            <a:avLst/>
          </a:prstGeom>
          <a:noFill/>
          <a:ln w="19050" cap="flat" cmpd="sng">
            <a:solidFill>
              <a:srgbClr val="26BDE2"/>
            </a:solidFill>
            <a:prstDash val="solid"/>
            <a:round/>
            <a:headEnd type="none" w="lg" len="lg"/>
            <a:tailEnd type="none" w="lg" len="lg"/>
          </a:ln>
        </p:spPr>
      </p:cxnSp>
    </p:spTree>
    <p:extLst>
      <p:ext uri="{BB962C8B-B14F-4D97-AF65-F5344CB8AC3E}">
        <p14:creationId xmlns:p14="http://schemas.microsoft.com/office/powerpoint/2010/main" val="30440498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609601"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6256366"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6" name="Rectangle 5"/>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7"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0" name="Picture 9"/>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1570161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23" name="Shape 23"/>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40778990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09600" y="5359383"/>
            <a:ext cx="10972800" cy="692693"/>
          </a:xfrm>
          <a:prstGeom prst="rect">
            <a:avLst/>
          </a:prstGeom>
        </p:spPr>
        <p:txBody>
          <a:bodyPr lIns="91425" tIns="91425" rIns="91425" bIns="91425" anchor="t" anchorCtr="0"/>
          <a:lstStyle>
            <a:lvl1pPr algn="ctr">
              <a:spcBef>
                <a:spcPts val="480"/>
              </a:spcBef>
              <a:buSzPct val="100000"/>
              <a:buNone/>
              <a:defRPr sz="2400"/>
            </a:lvl1pPr>
          </a:lstStyle>
          <a:p>
            <a:endParaRPr/>
          </a:p>
        </p:txBody>
      </p:sp>
      <p:sp>
        <p:nvSpPr>
          <p:cNvPr id="26" name="Shape 26"/>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10989289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037381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54550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89739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2947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a:solidFill>
            <a:schemeClr val="bg1"/>
          </a:solidFill>
        </p:spPr>
        <p:txBody>
          <a:bodyPr lIns="91425" tIns="91425" rIns="91425" bIns="91425" anchor="b" anchorCtr="0"/>
          <a:lstStyle>
            <a:lvl1pPr>
              <a:spcBef>
                <a:spcPts val="0"/>
              </a:spcBef>
              <a:defRPr sz="3733">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4"/>
          <p:cNvSpPr txBox="1">
            <a:spLocks noGrp="1"/>
          </p:cNvSpPr>
          <p:nvPr>
            <p:ph type="body" idx="1"/>
          </p:nvPr>
        </p:nvSpPr>
        <p:spPr>
          <a:xfrm>
            <a:off x="609600" y="1600201"/>
            <a:ext cx="10972800" cy="4451876"/>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5" name="Shape 15"/>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2" name="Rectangle 1"/>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2" name="Picture 11"/>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cxnSp>
        <p:nvCxnSpPr>
          <p:cNvPr id="16" name="Shape 34"/>
          <p:cNvCxnSpPr/>
          <p:nvPr userDrawn="1"/>
        </p:nvCxnSpPr>
        <p:spPr>
          <a:xfrm>
            <a:off x="0" y="822489"/>
            <a:ext cx="12192000" cy="0"/>
          </a:xfrm>
          <a:prstGeom prst="straightConnector1">
            <a:avLst/>
          </a:prstGeom>
          <a:noFill/>
          <a:ln w="19050" cap="flat" cmpd="sng">
            <a:solidFill>
              <a:srgbClr val="26BDE2"/>
            </a:solidFill>
            <a:prstDash val="solid"/>
            <a:round/>
            <a:headEnd type="none" w="lg" len="lg"/>
            <a:tailEnd type="none" w="lg" len="lg"/>
          </a:ln>
        </p:spPr>
      </p:cxnSp>
    </p:spTree>
    <p:extLst>
      <p:ext uri="{BB962C8B-B14F-4D97-AF65-F5344CB8AC3E}">
        <p14:creationId xmlns:p14="http://schemas.microsoft.com/office/powerpoint/2010/main" val="17191427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67503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96384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329271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721505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442528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83944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826058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17421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521377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22105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609601"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6256366"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6" name="Rectangle 5"/>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7"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0" name="Picture 9"/>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7306292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39483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938463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906005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131722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27990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102293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2578366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9/21/2016</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381757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23" name="Shape 23"/>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330786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09600" y="5359383"/>
            <a:ext cx="10972800" cy="692693"/>
          </a:xfrm>
          <a:prstGeom prst="rect">
            <a:avLst/>
          </a:prstGeom>
        </p:spPr>
        <p:txBody>
          <a:bodyPr lIns="91425" tIns="91425" rIns="91425" bIns="91425" anchor="t" anchorCtr="0"/>
          <a:lstStyle>
            <a:lvl1pPr algn="ctr">
              <a:spcBef>
                <a:spcPts val="480"/>
              </a:spcBef>
              <a:buSzPct val="100000"/>
              <a:buNone/>
              <a:defRPr sz="2400"/>
            </a:lvl1pPr>
          </a:lstStyle>
          <a:p>
            <a:endParaRPr/>
          </a:p>
        </p:txBody>
      </p:sp>
      <p:sp>
        <p:nvSpPr>
          <p:cNvPr id="26" name="Shape 26"/>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2826577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111123"/>
            <a:ext cx="10363200" cy="1546475"/>
          </a:xfrm>
          <a:prstGeom prst="rect">
            <a:avLst/>
          </a:prstGeom>
        </p:spPr>
        <p:txBody>
          <a:bodyPr lIns="91425" tIns="91425" rIns="91425" bIns="91425" anchor="b" anchorCtr="0"/>
          <a:lstStyle>
            <a:lvl1pPr algn="ctr">
              <a:spcBef>
                <a:spcPts val="0"/>
              </a:spcBef>
              <a:buSzPct val="100000"/>
              <a:defRPr sz="6400"/>
            </a:lvl1pPr>
            <a:lvl2pPr algn="ctr">
              <a:spcBef>
                <a:spcPts val="0"/>
              </a:spcBef>
              <a:buSzPct val="100000"/>
              <a:defRPr sz="6400"/>
            </a:lvl2pPr>
            <a:lvl3pPr algn="ctr">
              <a:spcBef>
                <a:spcPts val="0"/>
              </a:spcBef>
              <a:buSzPct val="100000"/>
              <a:defRPr sz="6400"/>
            </a:lvl3pPr>
            <a:lvl4pPr algn="ctr">
              <a:spcBef>
                <a:spcPts val="0"/>
              </a:spcBef>
              <a:buSzPct val="100000"/>
              <a:defRPr sz="6400"/>
            </a:lvl4pPr>
            <a:lvl5pPr algn="ctr">
              <a:spcBef>
                <a:spcPts val="0"/>
              </a:spcBef>
              <a:buSzPct val="100000"/>
              <a:defRPr sz="6400"/>
            </a:lvl5pPr>
            <a:lvl6pPr algn="ctr">
              <a:spcBef>
                <a:spcPts val="0"/>
              </a:spcBef>
              <a:buSzPct val="100000"/>
              <a:defRPr sz="6400"/>
            </a:lvl6pPr>
            <a:lvl7pPr algn="ctr">
              <a:spcBef>
                <a:spcPts val="0"/>
              </a:spcBef>
              <a:buSzPct val="100000"/>
              <a:defRPr sz="6400"/>
            </a:lvl7pPr>
            <a:lvl8pPr algn="ctr">
              <a:spcBef>
                <a:spcPts val="0"/>
              </a:spcBef>
              <a:buSzPct val="100000"/>
              <a:defRPr sz="6400"/>
            </a:lvl8pPr>
            <a:lvl9pPr algn="ctr">
              <a:spcBef>
                <a:spcPts val="0"/>
              </a:spcBef>
              <a:buSzPct val="100000"/>
              <a:defRPr sz="6400"/>
            </a:lvl9pPr>
          </a:lstStyle>
          <a:p>
            <a:endParaRPr/>
          </a:p>
        </p:txBody>
      </p:sp>
      <p:sp>
        <p:nvSpPr>
          <p:cNvPr id="10" name="Shape 10"/>
          <p:cNvSpPr txBox="1">
            <a:spLocks noGrp="1"/>
          </p:cNvSpPr>
          <p:nvPr>
            <p:ph type="subTitle" idx="1"/>
          </p:nvPr>
        </p:nvSpPr>
        <p:spPr>
          <a:xfrm>
            <a:off x="914400" y="3786741"/>
            <a:ext cx="10363200" cy="1046316"/>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4000">
                <a:solidFill>
                  <a:schemeClr val="dk2"/>
                </a:solidFill>
              </a:defRPr>
            </a:lvl2pPr>
            <a:lvl3pPr algn="ctr">
              <a:spcBef>
                <a:spcPts val="0"/>
              </a:spcBef>
              <a:buClr>
                <a:schemeClr val="dk2"/>
              </a:buClr>
              <a:buSzPct val="100000"/>
              <a:buNone/>
              <a:defRPr sz="4000">
                <a:solidFill>
                  <a:schemeClr val="dk2"/>
                </a:solidFill>
              </a:defRPr>
            </a:lvl3pPr>
            <a:lvl4pPr algn="ctr">
              <a:spcBef>
                <a:spcPts val="0"/>
              </a:spcBef>
              <a:buClr>
                <a:schemeClr val="dk2"/>
              </a:buClr>
              <a:buSzPct val="100000"/>
              <a:buNone/>
              <a:defRPr sz="4000">
                <a:solidFill>
                  <a:schemeClr val="dk2"/>
                </a:solidFill>
              </a:defRPr>
            </a:lvl4pPr>
            <a:lvl5pPr algn="ctr">
              <a:spcBef>
                <a:spcPts val="0"/>
              </a:spcBef>
              <a:buClr>
                <a:schemeClr val="dk2"/>
              </a:buClr>
              <a:buSzPct val="100000"/>
              <a:buNone/>
              <a:defRPr sz="4000">
                <a:solidFill>
                  <a:schemeClr val="dk2"/>
                </a:solidFill>
              </a:defRPr>
            </a:lvl5pPr>
            <a:lvl6pPr algn="ctr">
              <a:spcBef>
                <a:spcPts val="0"/>
              </a:spcBef>
              <a:buClr>
                <a:schemeClr val="dk2"/>
              </a:buClr>
              <a:buSzPct val="100000"/>
              <a:buNone/>
              <a:defRPr sz="4000">
                <a:solidFill>
                  <a:schemeClr val="dk2"/>
                </a:solidFill>
              </a:defRPr>
            </a:lvl6pPr>
            <a:lvl7pPr algn="ctr">
              <a:spcBef>
                <a:spcPts val="0"/>
              </a:spcBef>
              <a:buClr>
                <a:schemeClr val="dk2"/>
              </a:buClr>
              <a:buSzPct val="100000"/>
              <a:buNone/>
              <a:defRPr sz="4000">
                <a:solidFill>
                  <a:schemeClr val="dk2"/>
                </a:solidFill>
              </a:defRPr>
            </a:lvl7pPr>
            <a:lvl8pPr algn="ctr">
              <a:spcBef>
                <a:spcPts val="0"/>
              </a:spcBef>
              <a:buClr>
                <a:schemeClr val="dk2"/>
              </a:buClr>
              <a:buSzPct val="100000"/>
              <a:buNone/>
              <a:defRPr sz="4000">
                <a:solidFill>
                  <a:schemeClr val="dk2"/>
                </a:solidFill>
              </a:defRPr>
            </a:lvl8pPr>
            <a:lvl9pPr algn="ctr">
              <a:spcBef>
                <a:spcPts val="0"/>
              </a:spcBef>
              <a:buClr>
                <a:schemeClr val="dk2"/>
              </a:buClr>
              <a:buSzPct val="100000"/>
              <a:buNone/>
              <a:defRPr sz="4000">
                <a:solidFill>
                  <a:schemeClr val="dk2"/>
                </a:solidFill>
              </a:defRPr>
            </a:lvl9pPr>
          </a:lstStyle>
          <a:p>
            <a:endParaRPr/>
          </a:p>
        </p:txBody>
      </p:sp>
      <p:sp>
        <p:nvSpPr>
          <p:cNvPr id="11" name="Shape 11"/>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93099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a:solidFill>
            <a:schemeClr val="bg1"/>
          </a:solidFill>
        </p:spPr>
        <p:txBody>
          <a:bodyPr lIns="91425" tIns="91425" rIns="91425" bIns="91425" anchor="b" anchorCtr="0"/>
          <a:lstStyle>
            <a:lvl1pPr>
              <a:spcBef>
                <a:spcPts val="0"/>
              </a:spcBef>
              <a:defRPr sz="3733">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4"/>
          <p:cNvSpPr txBox="1">
            <a:spLocks noGrp="1"/>
          </p:cNvSpPr>
          <p:nvPr>
            <p:ph type="body" idx="1"/>
          </p:nvPr>
        </p:nvSpPr>
        <p:spPr>
          <a:xfrm>
            <a:off x="609600" y="1600201"/>
            <a:ext cx="10972800" cy="4451876"/>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5" name="Shape 15"/>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2" name="Rectangle 1"/>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2" name="Picture 11"/>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cxnSp>
        <p:nvCxnSpPr>
          <p:cNvPr id="16" name="Shape 34"/>
          <p:cNvCxnSpPr/>
          <p:nvPr userDrawn="1"/>
        </p:nvCxnSpPr>
        <p:spPr>
          <a:xfrm>
            <a:off x="0" y="822489"/>
            <a:ext cx="12192000" cy="0"/>
          </a:xfrm>
          <a:prstGeom prst="straightConnector1">
            <a:avLst/>
          </a:prstGeom>
          <a:noFill/>
          <a:ln w="19050" cap="flat" cmpd="sng">
            <a:solidFill>
              <a:srgbClr val="26BDE2"/>
            </a:solidFill>
            <a:prstDash val="solid"/>
            <a:round/>
            <a:headEnd type="none" w="lg" len="lg"/>
            <a:tailEnd type="none" w="lg" len="lg"/>
          </a:ln>
        </p:spPr>
      </p:cxnSp>
    </p:spTree>
    <p:extLst>
      <p:ext uri="{BB962C8B-B14F-4D97-AF65-F5344CB8AC3E}">
        <p14:creationId xmlns:p14="http://schemas.microsoft.com/office/powerpoint/2010/main" val="704038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609601"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6256366" y="1600201"/>
            <a:ext cx="5326033" cy="4397279"/>
          </a:xfrm>
          <a:prstGeom prst="rect">
            <a:avLst/>
          </a:prstGeom>
        </p:spPr>
        <p:txBody>
          <a:bodyPr lIns="91425" tIns="91425" rIns="91425" bIns="91425" anchor="t" anchorCtr="0"/>
          <a:lstStyle>
            <a:lvl1pPr>
              <a:spcBef>
                <a:spcPts val="0"/>
              </a:spcBef>
              <a:defRPr>
                <a:latin typeface="Arial Narrow" panose="020B0606020202030204" pitchFamily="34" charset="0"/>
                <a:ea typeface="Apex New Book" panose="02010600040501010103" pitchFamily="50"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6" name="Rectangle 5"/>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7"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10" name="Picture 9"/>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18598181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atin typeface="Franklin Gothic Demi Cond" panose="020B0706030402020204" pitchFamily="34" charset="0"/>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23" name="Shape 23"/>
          <p:cNvSpPr txBox="1">
            <a:spLocks noGrp="1"/>
          </p:cNvSpPr>
          <p:nvPr>
            <p:ph type="sldNum" idx="12"/>
          </p:nvPr>
        </p:nvSpPr>
        <p:spPr>
          <a:xfrm>
            <a:off x="11409057" y="6333133"/>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4" name="Rectangle 3"/>
          <p:cNvSpPr/>
          <p:nvPr userDrawn="1"/>
        </p:nvSpPr>
        <p:spPr>
          <a:xfrm>
            <a:off x="0" y="6191312"/>
            <a:ext cx="12192000" cy="67200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MX" sz="1867" u="none" kern="0">
              <a:solidFill>
                <a:srgbClr val="FFFFFF"/>
              </a:solidFill>
              <a:sym typeface="Arial"/>
              <a:rtl val="0"/>
            </a:endParaRPr>
          </a:p>
        </p:txBody>
      </p:sp>
      <p:pic>
        <p:nvPicPr>
          <p:cNvPr id="5" name="Shape 33"/>
          <p:cNvPicPr preferRelativeResize="0"/>
          <p:nvPr userDrawn="1"/>
        </p:nvPicPr>
        <p:blipFill>
          <a:blip r:embed="rId2">
            <a:alphaModFix/>
          </a:blip>
          <a:stretch>
            <a:fillRect/>
          </a:stretch>
        </p:blipFill>
        <p:spPr>
          <a:xfrm>
            <a:off x="11757142" y="6247781"/>
            <a:ext cx="260116" cy="534433"/>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668" y="6259427"/>
            <a:ext cx="798072" cy="616693"/>
          </a:xfrm>
          <a:prstGeom prst="rect">
            <a:avLst/>
          </a:prstGeom>
        </p:spPr>
      </p:pic>
      <p:pic>
        <p:nvPicPr>
          <p:cNvPr id="8" name="Picture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74969" y="6254839"/>
            <a:ext cx="606764" cy="570375"/>
          </a:xfrm>
          <a:prstGeom prst="rect">
            <a:avLst/>
          </a:prstGeom>
        </p:spPr>
      </p:pic>
    </p:spTree>
    <p:extLst>
      <p:ext uri="{BB962C8B-B14F-4D97-AF65-F5344CB8AC3E}">
        <p14:creationId xmlns:p14="http://schemas.microsoft.com/office/powerpoint/2010/main" val="2180249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dirty="0"/>
          </a:p>
        </p:txBody>
      </p:sp>
      <p:sp>
        <p:nvSpPr>
          <p:cNvPr id="6" name="Shape 6"/>
          <p:cNvSpPr txBox="1">
            <a:spLocks noGrp="1"/>
          </p:cNvSpPr>
          <p:nvPr>
            <p:ph type="body" idx="1"/>
          </p:nvPr>
        </p:nvSpPr>
        <p:spPr>
          <a:xfrm>
            <a:off x="609600" y="1600200"/>
            <a:ext cx="109728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dirty="0"/>
          </a:p>
        </p:txBody>
      </p:sp>
      <p:sp>
        <p:nvSpPr>
          <p:cNvPr id="7" name="Shape 7"/>
          <p:cNvSpPr txBox="1">
            <a:spLocks noGrp="1"/>
          </p:cNvSpPr>
          <p:nvPr>
            <p:ph type="sldNum" idx="12"/>
          </p:nvPr>
        </p:nvSpPr>
        <p:spPr>
          <a:xfrm>
            <a:off x="11409057" y="6333133"/>
            <a:ext cx="731599" cy="524699"/>
          </a:xfrm>
          <a:prstGeom prst="rect">
            <a:avLst/>
          </a:prstGeom>
          <a:noFill/>
          <a:ln>
            <a:noFill/>
          </a:ln>
        </p:spPr>
        <p:txBody>
          <a:bodyPr lIns="91425" tIns="91425" rIns="91425" bIns="91425" anchor="ctr" anchorCtr="0">
            <a:noAutofit/>
          </a:bodyPr>
          <a:lstStyle/>
          <a:p>
            <a:pPr algn="r" fontAlgn="auto">
              <a:spcBef>
                <a:spcPts val="0"/>
              </a:spcBef>
              <a:spcAft>
                <a:spcPts val="0"/>
              </a:spcAft>
            </a:pPr>
            <a:fld id="{00000000-1234-1234-1234-123412341234}" type="slidenum">
              <a:rPr lang="en" sz="1733" u="none" kern="0" smtClean="0">
                <a:solidFill>
                  <a:srgbClr val="000000"/>
                </a:solidFill>
                <a:latin typeface="Arial"/>
                <a:cs typeface="Arial"/>
                <a:sym typeface="Arial"/>
                <a:rtl val="0"/>
              </a:rPr>
              <a:pPr algn="r" fontAlgn="auto">
                <a:spcBef>
                  <a:spcPts val="0"/>
                </a:spcBef>
                <a:spcAft>
                  <a:spcPts val="0"/>
                </a:spcAft>
              </a:pPr>
              <a:t>‹#›</a:t>
            </a:fld>
            <a:endParaRPr lang="en" sz="1733" u="none" kern="0">
              <a:solidFill>
                <a:srgbClr val="000000"/>
              </a:solidFill>
              <a:latin typeface="Arial"/>
              <a:cs typeface="Arial"/>
              <a:sym typeface="Arial"/>
              <a:rtl val="0"/>
            </a:endParaRPr>
          </a:p>
        </p:txBody>
      </p:sp>
    </p:spTree>
    <p:extLst>
      <p:ext uri="{BB962C8B-B14F-4D97-AF65-F5344CB8AC3E}">
        <p14:creationId xmlns:p14="http://schemas.microsoft.com/office/powerpoint/2010/main" val="492692704"/>
      </p:ext>
    </p:extLst>
  </p:cSld>
  <p:clrMap bg1="lt1" tx1="dk1" bg2="dk2" tx2="lt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Franklin Gothic Demi Cond" panose="020B0706030402020204" pitchFamily="34" charset="0"/>
          <a:ea typeface="Franklin Gothic Demi Cond" panose="020B0706030402020204" pitchFamily="34" charset="0"/>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dirty="0"/>
          </a:p>
        </p:txBody>
      </p:sp>
      <p:sp>
        <p:nvSpPr>
          <p:cNvPr id="6" name="Shape 6"/>
          <p:cNvSpPr txBox="1">
            <a:spLocks noGrp="1"/>
          </p:cNvSpPr>
          <p:nvPr>
            <p:ph type="body" idx="1"/>
          </p:nvPr>
        </p:nvSpPr>
        <p:spPr>
          <a:xfrm>
            <a:off x="609600" y="1600200"/>
            <a:ext cx="109728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dirty="0"/>
          </a:p>
        </p:txBody>
      </p:sp>
      <p:sp>
        <p:nvSpPr>
          <p:cNvPr id="7" name="Shape 7"/>
          <p:cNvSpPr txBox="1">
            <a:spLocks noGrp="1"/>
          </p:cNvSpPr>
          <p:nvPr>
            <p:ph type="sldNum" idx="12"/>
          </p:nvPr>
        </p:nvSpPr>
        <p:spPr>
          <a:xfrm>
            <a:off x="11409057" y="6333133"/>
            <a:ext cx="731599" cy="524699"/>
          </a:xfrm>
          <a:prstGeom prst="rect">
            <a:avLst/>
          </a:prstGeom>
          <a:noFill/>
          <a:ln>
            <a:noFill/>
          </a:ln>
        </p:spPr>
        <p:txBody>
          <a:bodyPr lIns="91425" tIns="91425" rIns="91425" bIns="91425" anchor="ctr" anchorCtr="0">
            <a:noAutofit/>
          </a:bodyPr>
          <a:lstStyle/>
          <a:p>
            <a:pPr algn="r" fontAlgn="auto">
              <a:spcBef>
                <a:spcPts val="0"/>
              </a:spcBef>
              <a:spcAft>
                <a:spcPts val="0"/>
              </a:spcAft>
            </a:pPr>
            <a:fld id="{00000000-1234-1234-1234-123412341234}" type="slidenum">
              <a:rPr lang="en" sz="1733" u="none" kern="0" smtClean="0">
                <a:solidFill>
                  <a:srgbClr val="000000"/>
                </a:solidFill>
                <a:latin typeface="Arial"/>
                <a:cs typeface="Arial"/>
                <a:sym typeface="Arial"/>
                <a:rtl val="0"/>
              </a:rPr>
              <a:pPr algn="r" fontAlgn="auto">
                <a:spcBef>
                  <a:spcPts val="0"/>
                </a:spcBef>
                <a:spcAft>
                  <a:spcPts val="0"/>
                </a:spcAft>
              </a:pPr>
              <a:t>‹#›</a:t>
            </a:fld>
            <a:endParaRPr lang="en" sz="1733" u="none" kern="0">
              <a:solidFill>
                <a:srgbClr val="000000"/>
              </a:solidFill>
              <a:latin typeface="Arial"/>
              <a:cs typeface="Arial"/>
              <a:sym typeface="Arial"/>
              <a:rtl val="0"/>
            </a:endParaRPr>
          </a:p>
        </p:txBody>
      </p:sp>
    </p:spTree>
    <p:extLst>
      <p:ext uri="{BB962C8B-B14F-4D97-AF65-F5344CB8AC3E}">
        <p14:creationId xmlns:p14="http://schemas.microsoft.com/office/powerpoint/2010/main" val="3952528268"/>
      </p:ext>
    </p:extLst>
  </p:cSld>
  <p:clrMap bg1="lt1" tx1="dk1" bg2="dk2" tx2="lt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Franklin Gothic Demi Cond" panose="020B0706030402020204" pitchFamily="34" charset="0"/>
          <a:ea typeface="Franklin Gothic Demi Cond" panose="020B0706030402020204" pitchFamily="34" charset="0"/>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dirty="0"/>
          </a:p>
        </p:txBody>
      </p:sp>
      <p:sp>
        <p:nvSpPr>
          <p:cNvPr id="6" name="Shape 6"/>
          <p:cNvSpPr txBox="1">
            <a:spLocks noGrp="1"/>
          </p:cNvSpPr>
          <p:nvPr>
            <p:ph type="body" idx="1"/>
          </p:nvPr>
        </p:nvSpPr>
        <p:spPr>
          <a:xfrm>
            <a:off x="609600" y="1600200"/>
            <a:ext cx="109728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dirty="0"/>
          </a:p>
        </p:txBody>
      </p:sp>
      <p:sp>
        <p:nvSpPr>
          <p:cNvPr id="7" name="Shape 7"/>
          <p:cNvSpPr txBox="1">
            <a:spLocks noGrp="1"/>
          </p:cNvSpPr>
          <p:nvPr>
            <p:ph type="sldNum" idx="12"/>
          </p:nvPr>
        </p:nvSpPr>
        <p:spPr>
          <a:xfrm>
            <a:off x="11409057" y="6333133"/>
            <a:ext cx="731599" cy="524699"/>
          </a:xfrm>
          <a:prstGeom prst="rect">
            <a:avLst/>
          </a:prstGeom>
          <a:noFill/>
          <a:ln>
            <a:noFill/>
          </a:ln>
        </p:spPr>
        <p:txBody>
          <a:bodyPr lIns="91425" tIns="91425" rIns="91425" bIns="91425" anchor="ctr" anchorCtr="0">
            <a:noAutofit/>
          </a:bodyPr>
          <a:lstStyle/>
          <a:p>
            <a:pPr algn="r" fontAlgn="auto">
              <a:spcBef>
                <a:spcPts val="0"/>
              </a:spcBef>
              <a:spcAft>
                <a:spcPts val="0"/>
              </a:spcAft>
            </a:pPr>
            <a:fld id="{00000000-1234-1234-1234-123412341234}" type="slidenum">
              <a:rPr lang="en" sz="1733" u="none" kern="0" smtClean="0">
                <a:solidFill>
                  <a:srgbClr val="000000"/>
                </a:solidFill>
                <a:latin typeface="Arial"/>
                <a:cs typeface="Arial"/>
                <a:sym typeface="Arial"/>
                <a:rtl val="0"/>
              </a:rPr>
              <a:pPr algn="r" fontAlgn="auto">
                <a:spcBef>
                  <a:spcPts val="0"/>
                </a:spcBef>
                <a:spcAft>
                  <a:spcPts val="0"/>
                </a:spcAft>
              </a:pPr>
              <a:t>‹#›</a:t>
            </a:fld>
            <a:endParaRPr lang="en" sz="1733" u="none" kern="0">
              <a:solidFill>
                <a:srgbClr val="000000"/>
              </a:solidFill>
              <a:latin typeface="Arial"/>
              <a:cs typeface="Arial"/>
              <a:sym typeface="Arial"/>
              <a:rtl val="0"/>
            </a:endParaRPr>
          </a:p>
        </p:txBody>
      </p:sp>
    </p:spTree>
    <p:extLst>
      <p:ext uri="{BB962C8B-B14F-4D97-AF65-F5344CB8AC3E}">
        <p14:creationId xmlns:p14="http://schemas.microsoft.com/office/powerpoint/2010/main" val="3858400967"/>
      </p:ext>
    </p:extLst>
  </p:cSld>
  <p:clrMap bg1="lt1" tx1="dk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Franklin Gothic Demi Cond" panose="020B0706030402020204" pitchFamily="34" charset="0"/>
          <a:ea typeface="Franklin Gothic Demi Cond" panose="020B0706030402020204" pitchFamily="34" charset="0"/>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fld id="{5586B75A-687E-405C-8A0B-8D00578BA2C3}" type="datetimeFigureOut">
              <a:rPr lang="en-US" u="none" dirty="0">
                <a:solidFill>
                  <a:prstClr val="black">
                    <a:lumMod val="50000"/>
                    <a:lumOff val="50000"/>
                  </a:prstClr>
                </a:solidFill>
                <a:latin typeface="Corbel" panose="020B0503020204020204"/>
                <a:cs typeface="+mn-cs"/>
              </a:rPr>
              <a:pPr defTabSz="457200" fontAlgn="auto">
                <a:spcBef>
                  <a:spcPts val="0"/>
                </a:spcBef>
                <a:spcAft>
                  <a:spcPts val="0"/>
                </a:spcAft>
              </a:pPr>
              <a:t>9/21/2016</a:t>
            </a:fld>
            <a:endParaRPr lang="en-US" u="none" dirty="0">
              <a:solidFill>
                <a:prstClr val="black">
                  <a:lumMod val="50000"/>
                  <a:lumOff val="50000"/>
                </a:prstClr>
              </a:solidFill>
              <a:latin typeface="Corbel" panose="020B0503020204020204"/>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endParaRPr lang="en-US" u="none" dirty="0">
              <a:solidFill>
                <a:prstClr val="black">
                  <a:lumMod val="50000"/>
                  <a:lumOff val="50000"/>
                </a:prstClr>
              </a:solidFill>
              <a:latin typeface="Corbel" panose="020B0503020204020204"/>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defTabSz="457200" fontAlgn="auto">
              <a:spcBef>
                <a:spcPts val="0"/>
              </a:spcBef>
              <a:spcAft>
                <a:spcPts val="0"/>
              </a:spcAft>
            </a:pPr>
            <a:fld id="{4FAB73BC-B049-4115-A692-8D63A059BFB8}" type="slidenum">
              <a:rPr lang="en-US" u="none" dirty="0">
                <a:solidFill>
                  <a:srgbClr val="0F6FC6"/>
                </a:solidFill>
                <a:latin typeface="Corbel" panose="020B0503020204020204"/>
                <a:cs typeface="+mn-cs"/>
              </a:rPr>
              <a:pPr defTabSz="457200" fontAlgn="auto">
                <a:spcBef>
                  <a:spcPts val="0"/>
                </a:spcBef>
                <a:spcAft>
                  <a:spcPts val="0"/>
                </a:spcAft>
              </a:pPr>
              <a:t>‹#›</a:t>
            </a:fld>
            <a:endParaRPr lang="en-US" u="none" dirty="0">
              <a:solidFill>
                <a:srgbClr val="0F6FC6"/>
              </a:solidFill>
              <a:latin typeface="Corbel" panose="020B0503020204020204"/>
              <a:cs typeface="+mn-cs"/>
            </a:endParaRPr>
          </a:p>
        </p:txBody>
      </p:sp>
    </p:spTree>
    <p:extLst>
      <p:ext uri="{BB962C8B-B14F-4D97-AF65-F5344CB8AC3E}">
        <p14:creationId xmlns:p14="http://schemas.microsoft.com/office/powerpoint/2010/main" val="289864624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fld id="{5586B75A-687E-405C-8A0B-8D00578BA2C3}" type="datetimeFigureOut">
              <a:rPr lang="en-US" u="none" dirty="0">
                <a:solidFill>
                  <a:prstClr val="black">
                    <a:lumMod val="50000"/>
                    <a:lumOff val="50000"/>
                  </a:prstClr>
                </a:solidFill>
                <a:latin typeface="Corbel" panose="020B0503020204020204"/>
                <a:cs typeface="+mn-cs"/>
              </a:rPr>
              <a:pPr defTabSz="457200" fontAlgn="auto">
                <a:spcBef>
                  <a:spcPts val="0"/>
                </a:spcBef>
                <a:spcAft>
                  <a:spcPts val="0"/>
                </a:spcAft>
              </a:pPr>
              <a:t>9/21/2016</a:t>
            </a:fld>
            <a:endParaRPr lang="en-US" u="none" dirty="0">
              <a:solidFill>
                <a:prstClr val="black">
                  <a:lumMod val="50000"/>
                  <a:lumOff val="50000"/>
                </a:prstClr>
              </a:solidFill>
              <a:latin typeface="Corbel" panose="020B0503020204020204"/>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fontAlgn="auto">
              <a:spcBef>
                <a:spcPts val="0"/>
              </a:spcBef>
              <a:spcAft>
                <a:spcPts val="0"/>
              </a:spcAft>
            </a:pPr>
            <a:endParaRPr lang="en-US" u="none" dirty="0">
              <a:solidFill>
                <a:prstClr val="black">
                  <a:lumMod val="50000"/>
                  <a:lumOff val="50000"/>
                </a:prstClr>
              </a:solidFill>
              <a:latin typeface="Corbel" panose="020B0503020204020204"/>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defTabSz="457200" fontAlgn="auto">
              <a:spcBef>
                <a:spcPts val="0"/>
              </a:spcBef>
              <a:spcAft>
                <a:spcPts val="0"/>
              </a:spcAft>
            </a:pPr>
            <a:fld id="{4FAB73BC-B049-4115-A692-8D63A059BFB8}" type="slidenum">
              <a:rPr lang="en-US" u="none" dirty="0">
                <a:solidFill>
                  <a:srgbClr val="0F6FC6"/>
                </a:solidFill>
                <a:latin typeface="Corbel" panose="020B0503020204020204"/>
                <a:cs typeface="+mn-cs"/>
              </a:rPr>
              <a:pPr defTabSz="457200" fontAlgn="auto">
                <a:spcBef>
                  <a:spcPts val="0"/>
                </a:spcBef>
                <a:spcAft>
                  <a:spcPts val="0"/>
                </a:spcAft>
              </a:pPr>
              <a:t>‹#›</a:t>
            </a:fld>
            <a:endParaRPr lang="en-US" u="none" dirty="0">
              <a:solidFill>
                <a:srgbClr val="0F6FC6"/>
              </a:solidFill>
              <a:latin typeface="Corbel" panose="020B0503020204020204"/>
              <a:cs typeface="+mn-cs"/>
            </a:endParaRPr>
          </a:p>
        </p:txBody>
      </p:sp>
    </p:spTree>
    <p:extLst>
      <p:ext uri="{BB962C8B-B14F-4D97-AF65-F5344CB8AC3E}">
        <p14:creationId xmlns:p14="http://schemas.microsoft.com/office/powerpoint/2010/main" val="4053660330"/>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pnud.mx.com/"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www.un.org/sustainabledevelopmen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BDE2"/>
        </a:solidFill>
        <a:effectLst/>
      </p:bgPr>
    </p:bg>
    <p:spTree>
      <p:nvGrpSpPr>
        <p:cNvPr id="1" name="Shape 29"/>
        <p:cNvGrpSpPr/>
        <p:nvPr/>
      </p:nvGrpSpPr>
      <p:grpSpPr>
        <a:xfrm>
          <a:off x="0" y="0"/>
          <a:ext cx="0" cy="0"/>
          <a:chOff x="0" y="0"/>
          <a:chExt cx="0" cy="0"/>
        </a:xfrm>
      </p:grpSpPr>
      <p:sp>
        <p:nvSpPr>
          <p:cNvPr id="31" name="Shape 31"/>
          <p:cNvSpPr txBox="1">
            <a:spLocks noGrp="1"/>
          </p:cNvSpPr>
          <p:nvPr>
            <p:ph type="ctrTitle"/>
          </p:nvPr>
        </p:nvSpPr>
        <p:spPr>
          <a:xfrm>
            <a:off x="733538" y="3501958"/>
            <a:ext cx="9959879" cy="741999"/>
          </a:xfrm>
          <a:prstGeom prst="rect">
            <a:avLst/>
          </a:prstGeom>
        </p:spPr>
        <p:txBody>
          <a:bodyPr lIns="121900" tIns="121900" rIns="121900" bIns="121900" anchor="b" anchorCtr="0">
            <a:noAutofit/>
          </a:bodyPr>
          <a:lstStyle/>
          <a:p>
            <a:r>
              <a:rPr lang="es-ES_tradnl" sz="4000" dirty="0">
                <a:solidFill>
                  <a:schemeClr val="bg1"/>
                </a:solidFill>
              </a:rPr>
              <a:t>Integrando la biodiversidad al </a:t>
            </a:r>
            <a:r>
              <a:rPr lang="es-ES_tradnl" sz="4000" dirty="0" smtClean="0">
                <a:solidFill>
                  <a:schemeClr val="bg1"/>
                </a:solidFill>
              </a:rPr>
              <a:t>bienestar:</a:t>
            </a:r>
            <a:r>
              <a:rPr lang="es-ES_tradnl" sz="4000" dirty="0">
                <a:solidFill>
                  <a:schemeClr val="bg1"/>
                </a:solidFill>
              </a:rPr>
              <a:t/>
            </a:r>
            <a:br>
              <a:rPr lang="es-ES_tradnl" sz="4000" dirty="0">
                <a:solidFill>
                  <a:schemeClr val="bg1"/>
                </a:solidFill>
              </a:rPr>
            </a:br>
            <a:r>
              <a:rPr lang="es-ES_tradnl" sz="4000" dirty="0">
                <a:solidFill>
                  <a:schemeClr val="bg1"/>
                </a:solidFill>
              </a:rPr>
              <a:t>el caso de los bosques</a:t>
            </a:r>
            <a:endParaRPr lang="en" sz="4267" dirty="0">
              <a:solidFill>
                <a:schemeClr val="bg1"/>
              </a:solidFill>
            </a:endParaRPr>
          </a:p>
        </p:txBody>
      </p:sp>
      <p:sp>
        <p:nvSpPr>
          <p:cNvPr id="32" name="Shape 32"/>
          <p:cNvSpPr txBox="1">
            <a:spLocks noGrp="1"/>
          </p:cNvSpPr>
          <p:nvPr>
            <p:ph type="subTitle" idx="1"/>
          </p:nvPr>
        </p:nvSpPr>
        <p:spPr>
          <a:xfrm>
            <a:off x="1275368" y="250824"/>
            <a:ext cx="8434800" cy="797599"/>
          </a:xfrm>
          <a:prstGeom prst="rect">
            <a:avLst/>
          </a:prstGeom>
        </p:spPr>
        <p:txBody>
          <a:bodyPr lIns="121900" tIns="121900" rIns="121900" bIns="121900" anchor="t" anchorCtr="0">
            <a:noAutofit/>
          </a:bodyPr>
          <a:lstStyle/>
          <a:p>
            <a:pPr algn="r"/>
            <a:endParaRPr lang="en" sz="1867" dirty="0">
              <a:solidFill>
                <a:schemeClr val="bg1"/>
              </a:solidFill>
              <a:ea typeface="Apex New Book" panose="02010600040501010103" pitchFamily="50" charset="0"/>
            </a:endParaRPr>
          </a:p>
          <a:p>
            <a:r>
              <a:rPr lang="en" sz="2133" b="1" dirty="0">
                <a:solidFill>
                  <a:schemeClr val="bg1"/>
                </a:solidFill>
                <a:latin typeface="+mj-lt"/>
                <a:ea typeface="Apex New Book" panose="02010600040501010103" pitchFamily="50" charset="0"/>
              </a:rPr>
              <a:t>Programa de las Naciones Unidas para el Desarrollo</a:t>
            </a:r>
            <a:r>
              <a:rPr lang="en" sz="1867" dirty="0">
                <a:solidFill>
                  <a:schemeClr val="bg1"/>
                </a:solidFill>
                <a:latin typeface="+mj-lt"/>
                <a:ea typeface="Apex New Book" panose="02010600040501010103" pitchFamily="50" charset="0"/>
              </a:rPr>
              <a:t>.</a:t>
            </a:r>
          </a:p>
        </p:txBody>
      </p:sp>
      <p:pic>
        <p:nvPicPr>
          <p:cNvPr id="33" name="Shape 33"/>
          <p:cNvPicPr preferRelativeResize="0"/>
          <p:nvPr/>
        </p:nvPicPr>
        <p:blipFill>
          <a:blip r:embed="rId3">
            <a:alphaModFix/>
          </a:blip>
          <a:stretch>
            <a:fillRect/>
          </a:stretch>
        </p:blipFill>
        <p:spPr>
          <a:xfrm>
            <a:off x="10419368" y="287655"/>
            <a:ext cx="1564519" cy="2612111"/>
          </a:xfrm>
          <a:prstGeom prst="rect">
            <a:avLst/>
          </a:prstGeom>
          <a:noFill/>
          <a:ln>
            <a:noFill/>
          </a:ln>
        </p:spPr>
      </p:pic>
      <p:cxnSp>
        <p:nvCxnSpPr>
          <p:cNvPr id="34" name="Shape 34"/>
          <p:cNvCxnSpPr/>
          <p:nvPr/>
        </p:nvCxnSpPr>
        <p:spPr>
          <a:xfrm>
            <a:off x="1647940" y="2891367"/>
            <a:ext cx="8434800" cy="8399"/>
          </a:xfrm>
          <a:prstGeom prst="straightConnector1">
            <a:avLst/>
          </a:prstGeom>
          <a:noFill/>
          <a:ln w="19050" cap="flat" cmpd="sng">
            <a:solidFill>
              <a:srgbClr val="318DDE"/>
            </a:solidFill>
            <a:prstDash val="solid"/>
            <a:round/>
            <a:headEnd type="none" w="lg" len="lg"/>
            <a:tailEnd type="none" w="lg" len="lg"/>
          </a:ln>
        </p:spPr>
      </p:cxnSp>
      <p:sp>
        <p:nvSpPr>
          <p:cNvPr id="6" name="Subtitle 4"/>
          <p:cNvSpPr txBox="1">
            <a:spLocks/>
          </p:cNvSpPr>
          <p:nvPr/>
        </p:nvSpPr>
        <p:spPr>
          <a:xfrm>
            <a:off x="1275368" y="4522761"/>
            <a:ext cx="9144000" cy="165576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Narrow" panose="020B0606020202030204" pitchFamily="34" charset="0"/>
                <a:ea typeface="Arial Narrow" panose="020B0606020202030204" pitchFamily="34" charset="0"/>
                <a:cs typeface="Arial"/>
                <a:sym typeface="Arial"/>
                <a:rtl val="0"/>
              </a:defRPr>
            </a:lvl1pPr>
            <a:lvl2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2pPr>
            <a:lvl3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3pPr>
            <a:lvl4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4pPr>
            <a:lvl5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5pPr>
            <a:lvl6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6pPr>
            <a:lvl7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7pPr>
            <a:lvl8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8pPr>
            <a:lvl9pPr marR="0" algn="ctr" rtl="0">
              <a:lnSpc>
                <a:spcPct val="100000"/>
              </a:lnSpc>
              <a:spcBef>
                <a:spcPts val="0"/>
              </a:spcBef>
              <a:spcAft>
                <a:spcPts val="0"/>
              </a:spcAft>
              <a:buClr>
                <a:schemeClr val="dk2"/>
              </a:buClr>
              <a:buSzPct val="100000"/>
              <a:buNone/>
              <a:defRPr sz="4000" b="0" i="0" u="none" strike="noStrike" cap="none" baseline="0">
                <a:solidFill>
                  <a:schemeClr val="dk2"/>
                </a:solidFill>
                <a:latin typeface="Arial"/>
                <a:ea typeface="Arial"/>
                <a:cs typeface="Arial"/>
                <a:sym typeface="Arial"/>
                <a:rtl val="0"/>
              </a:defRPr>
            </a:lvl9pPr>
          </a:lstStyle>
          <a:p>
            <a:pPr fontAlgn="auto"/>
            <a:r>
              <a:rPr lang="es-MX" b="1" kern="0" dirty="0" smtClean="0">
                <a:solidFill>
                  <a:schemeClr val="bg1"/>
                </a:solidFill>
                <a:latin typeface="+mn-lt"/>
              </a:rPr>
              <a:t>Foro Agua, Bosques y Biodiversidad</a:t>
            </a:r>
          </a:p>
          <a:p>
            <a:pPr fontAlgn="auto"/>
            <a:r>
              <a:rPr lang="es-MX" b="1" kern="0" dirty="0" smtClean="0">
                <a:solidFill>
                  <a:schemeClr val="bg1"/>
                </a:solidFill>
                <a:latin typeface="+mn-lt"/>
              </a:rPr>
              <a:t>21 de septiembre de 2016</a:t>
            </a:r>
            <a:endParaRPr lang="es-MX" b="1" kern="0" dirty="0">
              <a:solidFill>
                <a:schemeClr val="bg1"/>
              </a:solidFill>
              <a:latin typeface="+mn-lt"/>
            </a:endParaRPr>
          </a:p>
        </p:txBody>
      </p:sp>
    </p:spTree>
    <p:extLst>
      <p:ext uri="{BB962C8B-B14F-4D97-AF65-F5344CB8AC3E}">
        <p14:creationId xmlns:p14="http://schemas.microsoft.com/office/powerpoint/2010/main" val="838960829"/>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13" name="3 Rectángulo"/>
          <p:cNvSpPr/>
          <p:nvPr/>
        </p:nvSpPr>
        <p:spPr>
          <a:xfrm>
            <a:off x="139575" y="182076"/>
            <a:ext cx="4932041" cy="652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u="none" dirty="0" smtClean="0"/>
              <a:t>Resultados obtenidos en certificación </a:t>
            </a:r>
            <a:endParaRPr lang="es-MX" sz="2400" b="1" u="none" dirty="0"/>
          </a:p>
        </p:txBody>
      </p:sp>
      <p:pic>
        <p:nvPicPr>
          <p:cNvPr id="40" name="Picture 4" descr="C:\Users\biodiversidad2\AppData\Local\Microsoft\Windows\Temporary Internet Files\Content.Outlook\3XQX2DK6\GRAFICA_CERTIFICACION 2016.JPG"/>
          <p:cNvPicPr>
            <a:picLocks noChangeAspect="1" noChangeArrowheads="1"/>
          </p:cNvPicPr>
          <p:nvPr/>
        </p:nvPicPr>
        <p:blipFill rotWithShape="1">
          <a:blip r:embed="rId3">
            <a:extLst>
              <a:ext uri="{28A0092B-C50C-407E-A947-70E740481C1C}">
                <a14:useLocalDpi xmlns:a14="http://schemas.microsoft.com/office/drawing/2010/main" val="0"/>
              </a:ext>
            </a:extLst>
          </a:blip>
          <a:srcRect l="7348" t="9351" r="2856" b="5624"/>
          <a:stretch/>
        </p:blipFill>
        <p:spPr bwMode="auto">
          <a:xfrm>
            <a:off x="7234989" y="992019"/>
            <a:ext cx="4933740" cy="31668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biodiversidad2\AppData\Local\Microsoft\Windows\Temporary Internet Files\Content.Outlook\3XQX2DK6\GRAFICA_CERTIFICACION 02- 2016.JPG"/>
          <p:cNvPicPr>
            <a:picLocks noChangeAspect="1" noChangeArrowheads="1"/>
          </p:cNvPicPr>
          <p:nvPr/>
        </p:nvPicPr>
        <p:blipFill rotWithShape="1">
          <a:blip r:embed="rId4">
            <a:extLst>
              <a:ext uri="{28A0092B-C50C-407E-A947-70E740481C1C}">
                <a14:useLocalDpi xmlns:a14="http://schemas.microsoft.com/office/drawing/2010/main" val="0"/>
              </a:ext>
            </a:extLst>
          </a:blip>
          <a:srcRect t="2909"/>
          <a:stretch/>
        </p:blipFill>
        <p:spPr bwMode="auto">
          <a:xfrm>
            <a:off x="0" y="2951748"/>
            <a:ext cx="7394367" cy="309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0865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4 Grupo"/>
          <p:cNvGrpSpPr/>
          <p:nvPr/>
        </p:nvGrpSpPr>
        <p:grpSpPr>
          <a:xfrm>
            <a:off x="513347" y="962526"/>
            <a:ext cx="11181347" cy="5165500"/>
            <a:chOff x="0" y="1234256"/>
            <a:chExt cx="9125286" cy="4393313"/>
          </a:xfrm>
        </p:grpSpPr>
        <p:cxnSp>
          <p:nvCxnSpPr>
            <p:cNvPr id="5" name="15 Conector recto"/>
            <p:cNvCxnSpPr/>
            <p:nvPr/>
          </p:nvCxnSpPr>
          <p:spPr>
            <a:xfrm>
              <a:off x="0" y="5011435"/>
              <a:ext cx="4302682" cy="0"/>
            </a:xfrm>
            <a:prstGeom prst="line">
              <a:avLst/>
            </a:prstGeom>
            <a:noFill/>
            <a:ln w="44450" cap="flat" cmpd="sng" algn="ctr">
              <a:solidFill>
                <a:srgbClr val="00B050"/>
              </a:solidFill>
              <a:prstDash val="solid"/>
            </a:ln>
            <a:effectLst/>
          </p:spPr>
        </p:cxnSp>
        <p:cxnSp>
          <p:nvCxnSpPr>
            <p:cNvPr id="6" name="18 Conector recto"/>
            <p:cNvCxnSpPr/>
            <p:nvPr/>
          </p:nvCxnSpPr>
          <p:spPr>
            <a:xfrm>
              <a:off x="4283968" y="5013176"/>
              <a:ext cx="4841318" cy="0"/>
            </a:xfrm>
            <a:prstGeom prst="line">
              <a:avLst/>
            </a:prstGeom>
            <a:noFill/>
            <a:ln w="44450" cap="flat" cmpd="sng" algn="ctr">
              <a:solidFill>
                <a:srgbClr val="00B050"/>
              </a:solidFill>
              <a:prstDash val="solid"/>
            </a:ln>
            <a:effectLst/>
          </p:spPr>
        </p:cxnSp>
        <p:grpSp>
          <p:nvGrpSpPr>
            <p:cNvPr id="7" name="4 Grupo"/>
            <p:cNvGrpSpPr/>
            <p:nvPr/>
          </p:nvGrpSpPr>
          <p:grpSpPr>
            <a:xfrm>
              <a:off x="162413" y="1234256"/>
              <a:ext cx="8702454" cy="4393313"/>
              <a:chOff x="162413" y="1234256"/>
              <a:chExt cx="8702454" cy="4393313"/>
            </a:xfrm>
          </p:grpSpPr>
          <p:sp>
            <p:nvSpPr>
              <p:cNvPr id="8" name="6 Rectángulo redondeado"/>
              <p:cNvSpPr/>
              <p:nvPr/>
            </p:nvSpPr>
            <p:spPr>
              <a:xfrm>
                <a:off x="162413" y="5155451"/>
                <a:ext cx="8691121" cy="472118"/>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5" t="2631" r="2463" b="3010"/>
              <a:stretch/>
            </p:blipFill>
            <p:spPr bwMode="auto">
              <a:xfrm>
                <a:off x="162413" y="1851343"/>
                <a:ext cx="4437041" cy="3086825"/>
              </a:xfrm>
              <a:prstGeom prst="rect">
                <a:avLst/>
              </a:prstGeom>
              <a:noFill/>
              <a:extLst>
                <a:ext uri="{909E8E84-426E-40DD-AFC4-6F175D3DCCD1}">
                  <a14:hiddenFill xmlns:a14="http://schemas.microsoft.com/office/drawing/2010/main">
                    <a:solidFill>
                      <a:srgbClr val="FFFFFF"/>
                    </a:solidFill>
                  </a14:hiddenFill>
                </a:ext>
              </a:extLst>
            </p:spPr>
          </p:pic>
          <p:sp>
            <p:nvSpPr>
              <p:cNvPr id="10" name="13 CuadroTexto"/>
              <p:cNvSpPr txBox="1"/>
              <p:nvPr/>
            </p:nvSpPr>
            <p:spPr>
              <a:xfrm>
                <a:off x="899592" y="1412776"/>
                <a:ext cx="3096344" cy="54971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latin typeface="+mn-lt"/>
                    <a:cs typeface="+mn-cs"/>
                  </a:rPr>
                  <a:t>2010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latin typeface="+mn-lt"/>
                    <a:cs typeface="+mn-cs"/>
                  </a:rPr>
                  <a:t>731 mil hectáreas</a:t>
                </a:r>
              </a:p>
            </p:txBody>
          </p:sp>
          <p:sp>
            <p:nvSpPr>
              <p:cNvPr id="11" name="25 CuadroTexto"/>
              <p:cNvSpPr txBox="1"/>
              <p:nvPr/>
            </p:nvSpPr>
            <p:spPr>
              <a:xfrm>
                <a:off x="5580112" y="1234256"/>
                <a:ext cx="3024336" cy="54971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latin typeface="+mn-lt"/>
                    <a:cs typeface="+mn-cs"/>
                  </a:rPr>
                  <a:t>junio 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latin typeface="+mn-lt"/>
                    <a:cs typeface="+mn-cs"/>
                  </a:rPr>
                  <a:t> </a:t>
                </a:r>
                <a:r>
                  <a:rPr kumimoji="0" lang="es-MX" sz="1800" b="0" i="0" u="none" strike="noStrike" kern="0" cap="none" spc="0" normalizeH="0" baseline="0" noProof="0" dirty="0" smtClean="0">
                    <a:ln>
                      <a:noFill/>
                    </a:ln>
                    <a:solidFill>
                      <a:prstClr val="black"/>
                    </a:solidFill>
                    <a:effectLst/>
                    <a:uLnTx/>
                    <a:uFillTx/>
                    <a:latin typeface="+mn-lt"/>
                    <a:cs typeface="+mn-cs"/>
                  </a:rPr>
                  <a:t>2.2 millones de hectáreas</a:t>
                </a:r>
              </a:p>
            </p:txBody>
          </p:sp>
          <p:sp>
            <p:nvSpPr>
              <p:cNvPr id="12" name="5 Rectángulo redondeado"/>
              <p:cNvSpPr/>
              <p:nvPr/>
            </p:nvSpPr>
            <p:spPr>
              <a:xfrm>
                <a:off x="323528" y="5299467"/>
                <a:ext cx="360040" cy="216024"/>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26 Rectángulo redondeado"/>
              <p:cNvSpPr/>
              <p:nvPr/>
            </p:nvSpPr>
            <p:spPr>
              <a:xfrm>
                <a:off x="4283968" y="5319502"/>
                <a:ext cx="360040" cy="216024"/>
              </a:xfrm>
              <a:prstGeom prst="roundRect">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27 CuadroTexto"/>
              <p:cNvSpPr txBox="1"/>
              <p:nvPr/>
            </p:nvSpPr>
            <p:spPr>
              <a:xfrm>
                <a:off x="827585" y="5227459"/>
                <a:ext cx="3168352" cy="3402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latin typeface="+mn-lt"/>
                    <a:cs typeface="+mn-cs"/>
                  </a:rPr>
                  <a:t>Predios certificados</a:t>
                </a:r>
              </a:p>
            </p:txBody>
          </p:sp>
          <p:sp>
            <p:nvSpPr>
              <p:cNvPr id="15" name="28 CuadroTexto"/>
              <p:cNvSpPr txBox="1"/>
              <p:nvPr/>
            </p:nvSpPr>
            <p:spPr>
              <a:xfrm>
                <a:off x="4716016" y="5227459"/>
                <a:ext cx="4148851" cy="3402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smtClean="0">
                    <a:ln>
                      <a:noFill/>
                    </a:ln>
                    <a:solidFill>
                      <a:prstClr val="black"/>
                    </a:solidFill>
                    <a:effectLst/>
                    <a:uLnTx/>
                    <a:uFillTx/>
                    <a:latin typeface="+mn-lt"/>
                    <a:cs typeface="+mn-cs"/>
                  </a:rPr>
                  <a:t>Predios en proceso de certificación</a:t>
                </a:r>
              </a:p>
            </p:txBody>
          </p:sp>
          <p:cxnSp>
            <p:nvCxnSpPr>
              <p:cNvPr id="16" name="3 Conector recto"/>
              <p:cNvCxnSpPr/>
              <p:nvPr/>
            </p:nvCxnSpPr>
            <p:spPr>
              <a:xfrm>
                <a:off x="4644008" y="1412776"/>
                <a:ext cx="0" cy="3600400"/>
              </a:xfrm>
              <a:prstGeom prst="line">
                <a:avLst/>
              </a:prstGeom>
              <a:noFill/>
              <a:ln w="44450" cap="flat" cmpd="sng" algn="ctr">
                <a:solidFill>
                  <a:srgbClr val="00B050"/>
                </a:solidFill>
                <a:prstDash val="solid"/>
              </a:ln>
              <a:effectLst/>
            </p:spPr>
          </p:cxnSp>
        </p:grpSp>
      </p:gr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10662" y="1605260"/>
            <a:ext cx="5139654" cy="3615778"/>
          </a:xfrm>
          <a:prstGeom prst="rect">
            <a:avLst/>
          </a:prstGeom>
          <a:noFill/>
          <a:extLst>
            <a:ext uri="{909E8E84-426E-40DD-AFC4-6F175D3DCCD1}">
              <a14:hiddenFill xmlns:a14="http://schemas.microsoft.com/office/drawing/2010/main">
                <a:solidFill>
                  <a:srgbClr val="FFFFFF"/>
                </a:solidFill>
              </a14:hiddenFill>
            </a:ext>
          </a:extLst>
        </p:spPr>
      </p:pic>
      <p:sp>
        <p:nvSpPr>
          <p:cNvPr id="18" name="3 Rectángulo"/>
          <p:cNvSpPr/>
          <p:nvPr/>
        </p:nvSpPr>
        <p:spPr>
          <a:xfrm>
            <a:off x="139575" y="182076"/>
            <a:ext cx="4932041" cy="652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u="none" dirty="0" smtClean="0"/>
              <a:t>Resultados obtenidos en certificación </a:t>
            </a:r>
            <a:endParaRPr lang="es-MX" sz="2400" b="1" u="none" dirty="0"/>
          </a:p>
        </p:txBody>
      </p:sp>
    </p:spTree>
    <p:extLst>
      <p:ext uri="{BB962C8B-B14F-4D97-AF65-F5344CB8AC3E}">
        <p14:creationId xmlns:p14="http://schemas.microsoft.com/office/powerpoint/2010/main" val="1734750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 name="3 Rectángulo"/>
          <p:cNvSpPr/>
          <p:nvPr/>
        </p:nvSpPr>
        <p:spPr>
          <a:xfrm>
            <a:off x="434578" y="793625"/>
            <a:ext cx="5364088" cy="652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u="none" dirty="0"/>
              <a:t>Resultados en competitividad</a:t>
            </a:r>
          </a:p>
        </p:txBody>
      </p:sp>
      <p:pic>
        <p:nvPicPr>
          <p:cNvPr id="6" name="Picture 3" descr="E:\Fotos del calendario\WEB\ASERRADERI 1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949" y="1007937"/>
            <a:ext cx="3408462" cy="21909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Fotos del calendario\WEB\SEÑORES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035" y="3551909"/>
            <a:ext cx="3384376" cy="2394295"/>
          </a:xfrm>
          <a:prstGeom prst="rect">
            <a:avLst/>
          </a:prstGeom>
          <a:noFill/>
          <a:extLst>
            <a:ext uri="{909E8E84-426E-40DD-AFC4-6F175D3DCCD1}">
              <a14:hiddenFill xmlns:a14="http://schemas.microsoft.com/office/drawing/2010/main">
                <a:solidFill>
                  <a:srgbClr val="FFFFFF"/>
                </a:solidFill>
              </a14:hiddenFill>
            </a:ext>
          </a:extLst>
        </p:spPr>
      </p:pic>
      <p:sp>
        <p:nvSpPr>
          <p:cNvPr id="9" name="6 CuadroTexto"/>
          <p:cNvSpPr txBox="1"/>
          <p:nvPr/>
        </p:nvSpPr>
        <p:spPr>
          <a:xfrm>
            <a:off x="560337" y="2037442"/>
            <a:ext cx="5968799" cy="3631763"/>
          </a:xfrm>
          <a:prstGeom prst="rect">
            <a:avLst/>
          </a:prstGeom>
          <a:noFill/>
        </p:spPr>
        <p:txBody>
          <a:bodyPr wrap="square" rtlCol="0">
            <a:spAutoFit/>
          </a:bodyPr>
          <a:lstStyle/>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solidFill>
                <a:latin typeface="+mn-lt"/>
                <a:cs typeface="+mn-cs"/>
              </a:rPr>
              <a:t>44% </a:t>
            </a:r>
            <a:r>
              <a:rPr lang="es-MX" sz="1800" u="none" dirty="0" smtClean="0">
                <a:solidFill>
                  <a:prstClr val="black">
                    <a:lumMod val="65000"/>
                    <a:lumOff val="35000"/>
                  </a:prstClr>
                </a:solidFill>
                <a:latin typeface="+mn-lt"/>
                <a:cs typeface="+mn-cs"/>
              </a:rPr>
              <a:t>de incremento promedio en los ingresos de las Empresas Forestales Comunitarias.</a:t>
            </a:r>
          </a:p>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solidFill>
                <a:latin typeface="+mn-lt"/>
                <a:cs typeface="+mn-cs"/>
              </a:rPr>
              <a:t>12% </a:t>
            </a:r>
            <a:r>
              <a:rPr lang="es-MX" sz="1800" u="none" dirty="0" smtClean="0">
                <a:solidFill>
                  <a:prstClr val="black">
                    <a:lumMod val="65000"/>
                    <a:lumOff val="35000"/>
                  </a:prstClr>
                </a:solidFill>
                <a:latin typeface="+mn-lt"/>
                <a:cs typeface="+mn-cs"/>
              </a:rPr>
              <a:t>de disminución en promedio en los costos de producción</a:t>
            </a:r>
          </a:p>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solidFill>
                <a:latin typeface="+mn-lt"/>
                <a:cs typeface="+mn-cs"/>
              </a:rPr>
              <a:t>15% </a:t>
            </a:r>
            <a:r>
              <a:rPr lang="es-MX" sz="1800" u="none" dirty="0" smtClean="0">
                <a:solidFill>
                  <a:prstClr val="black">
                    <a:lumMod val="65000"/>
                    <a:lumOff val="35000"/>
                  </a:prstClr>
                </a:solidFill>
                <a:latin typeface="+mn-lt"/>
                <a:cs typeface="+mn-cs"/>
              </a:rPr>
              <a:t>de incremento promedio en los coeficientes de aserrío</a:t>
            </a:r>
          </a:p>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solidFill>
                <a:latin typeface="+mn-lt"/>
                <a:cs typeface="+mn-cs"/>
              </a:rPr>
              <a:t>17</a:t>
            </a:r>
            <a:r>
              <a:rPr lang="es-MX" sz="1800" u="none" dirty="0" smtClean="0">
                <a:solidFill>
                  <a:prstClr val="black">
                    <a:lumMod val="65000"/>
                    <a:lumOff val="35000"/>
                  </a:prstClr>
                </a:solidFill>
                <a:latin typeface="+mn-lt"/>
                <a:cs typeface="+mn-cs"/>
              </a:rPr>
              <a:t> Sociedades entre empresas forestales conformadas</a:t>
            </a:r>
          </a:p>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solidFill>
                <a:latin typeface="+mn-lt"/>
                <a:cs typeface="+mn-cs"/>
              </a:rPr>
              <a:t>20</a:t>
            </a:r>
            <a:r>
              <a:rPr lang="es-MX" sz="1800" u="none" dirty="0" smtClean="0">
                <a:solidFill>
                  <a:prstClr val="black">
                    <a:lumMod val="65000"/>
                    <a:lumOff val="35000"/>
                  </a:prstClr>
                </a:solidFill>
                <a:latin typeface="+mn-lt"/>
                <a:cs typeface="+mn-cs"/>
              </a:rPr>
              <a:t> Certificaciones en Cadena de Custodia</a:t>
            </a:r>
          </a:p>
          <a:p>
            <a:pPr marL="285750" indent="-285750" algn="just" fontAlgn="auto">
              <a:spcBef>
                <a:spcPts val="0"/>
              </a:spcBef>
              <a:spcAft>
                <a:spcPts val="1200"/>
              </a:spcAft>
              <a:buFont typeface="Wingdings" panose="05000000000000000000" pitchFamily="2" charset="2"/>
              <a:buChar char="Ø"/>
            </a:pPr>
            <a:r>
              <a:rPr lang="es-MX" sz="1800" u="none" dirty="0" smtClean="0">
                <a:solidFill>
                  <a:prstClr val="black">
                    <a:lumMod val="65000"/>
                    <a:lumOff val="35000"/>
                  </a:prstClr>
                </a:solidFill>
                <a:latin typeface="+mn-lt"/>
                <a:cs typeface="+mn-cs"/>
              </a:rPr>
              <a:t>Software Administrativo y Contable para Empresas Forestales Comunitarias desarrollado</a:t>
            </a:r>
          </a:p>
        </p:txBody>
      </p:sp>
    </p:spTree>
    <p:extLst>
      <p:ext uri="{BB962C8B-B14F-4D97-AF65-F5344CB8AC3E}">
        <p14:creationId xmlns:p14="http://schemas.microsoft.com/office/powerpoint/2010/main" val="147321735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980" y="1046375"/>
            <a:ext cx="6284753" cy="2708434"/>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1,222 Ejidatarios</a:t>
            </a:r>
          </a:p>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97% de Etnia Tarahumara</a:t>
            </a:r>
          </a:p>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142, 000 hectáreas de bosque</a:t>
            </a:r>
          </a:p>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30,713 ha con Alto Valor de Conservación</a:t>
            </a:r>
          </a:p>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80,000 m3 VTA de producción anual</a:t>
            </a:r>
          </a:p>
          <a:p>
            <a:pPr marL="285750" indent="-285750" fontAlgn="auto">
              <a:spcBef>
                <a:spcPts val="0"/>
              </a:spcBef>
              <a:spcAft>
                <a:spcPts val="0"/>
              </a:spcAft>
              <a:buFont typeface="Arial" panose="020B0604020202020204" pitchFamily="34" charset="0"/>
              <a:buChar char="•"/>
            </a:pPr>
            <a:endParaRPr lang="es-MX" sz="800" b="1" u="none" dirty="0">
              <a:solidFill>
                <a:prstClr val="black"/>
              </a:solidFill>
              <a:latin typeface="+mn-lt"/>
              <a:cs typeface="+mn-cs"/>
            </a:endParaRPr>
          </a:p>
          <a:p>
            <a:pPr fontAlgn="auto">
              <a:spcBef>
                <a:spcPts val="0"/>
              </a:spcBef>
              <a:spcAft>
                <a:spcPts val="0"/>
              </a:spcAft>
            </a:pPr>
            <a:endParaRPr lang="es-MX" sz="200" b="1" u="none" dirty="0">
              <a:solidFill>
                <a:prstClr val="black"/>
              </a:solidFill>
              <a:latin typeface="+mn-lt"/>
              <a:cs typeface="+mn-cs"/>
            </a:endParaRPr>
          </a:p>
          <a:p>
            <a:pPr algn="just" fontAlgn="auto">
              <a:spcBef>
                <a:spcPts val="0"/>
              </a:spcBef>
              <a:spcAft>
                <a:spcPts val="0"/>
              </a:spcAft>
            </a:pPr>
            <a:r>
              <a:rPr lang="es-MX" sz="1600" u="none" dirty="0">
                <a:solidFill>
                  <a:prstClr val="black"/>
                </a:solidFill>
                <a:latin typeface="+mn-lt"/>
                <a:cs typeface="+mn-cs"/>
              </a:rPr>
              <a:t>Programa de Manejo con criterios de biodiversidad como:</a:t>
            </a:r>
          </a:p>
          <a:p>
            <a:pPr marL="285750" indent="-285750" algn="just" fontAlgn="auto">
              <a:spcBef>
                <a:spcPts val="0"/>
              </a:spcBef>
              <a:spcAft>
                <a:spcPts val="0"/>
              </a:spcAft>
              <a:buFont typeface="Wingdings" panose="05000000000000000000" pitchFamily="2" charset="2"/>
              <a:buChar char="ü"/>
            </a:pPr>
            <a:r>
              <a:rPr lang="es-MX" sz="1600" u="none" dirty="0">
                <a:solidFill>
                  <a:prstClr val="black"/>
                </a:solidFill>
                <a:latin typeface="+mn-lt"/>
                <a:cs typeface="+mn-cs"/>
              </a:rPr>
              <a:t>Identificación de Altos Valores de Conservación (AVC)</a:t>
            </a:r>
          </a:p>
          <a:p>
            <a:pPr marL="285750" indent="-285750" algn="just" fontAlgn="auto">
              <a:spcBef>
                <a:spcPts val="0"/>
              </a:spcBef>
              <a:spcAft>
                <a:spcPts val="0"/>
              </a:spcAft>
              <a:buFont typeface="Wingdings" panose="05000000000000000000" pitchFamily="2" charset="2"/>
              <a:buChar char="ü"/>
            </a:pPr>
            <a:r>
              <a:rPr lang="es-MX" sz="1600" u="none" dirty="0">
                <a:solidFill>
                  <a:prstClr val="black"/>
                </a:solidFill>
                <a:latin typeface="+mn-lt"/>
                <a:cs typeface="+mn-cs"/>
              </a:rPr>
              <a:t>Establecimiento y aplicación de prácticas de conservación de biodiversidad.</a:t>
            </a:r>
          </a:p>
          <a:p>
            <a:pPr marL="285750" indent="-285750" algn="just" fontAlgn="auto">
              <a:spcBef>
                <a:spcPts val="0"/>
              </a:spcBef>
              <a:spcAft>
                <a:spcPts val="0"/>
              </a:spcAft>
              <a:buFont typeface="Wingdings" panose="05000000000000000000" pitchFamily="2" charset="2"/>
              <a:buChar char="ü"/>
            </a:pPr>
            <a:endParaRPr lang="es-MX" sz="1600" u="none" dirty="0">
              <a:solidFill>
                <a:prstClr val="black"/>
              </a:solidFill>
              <a:latin typeface="Calibri"/>
              <a:cs typeface="+mn-cs"/>
            </a:endParaRPr>
          </a:p>
        </p:txBody>
      </p:sp>
      <p:pic>
        <p:nvPicPr>
          <p:cNvPr id="5" name="Picture 3" descr="C:\Users\cbueno-lap\Documents\2012\3 A ARCHIVOS LEO\COMISIONES DE VIAJE (TA, F10 e INFORMES)\#4 Actividades 2014 del 111 al 147\#142 2014 COMISIÓN para el 19 al 22 de Nov Fotografias Balleza Chih y Dgo\Fotos 20 Nov 2014 Chinatu\IMG_4973 (Smal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48485" y="115010"/>
            <a:ext cx="3772596"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9 Rectángulo"/>
          <p:cNvSpPr/>
          <p:nvPr/>
        </p:nvSpPr>
        <p:spPr>
          <a:xfrm>
            <a:off x="185980" y="3625718"/>
            <a:ext cx="5256584" cy="830997"/>
          </a:xfrm>
          <a:prstGeom prst="rect">
            <a:avLst/>
          </a:prstGeom>
        </p:spPr>
        <p:txBody>
          <a:bodyPr wrap="square">
            <a:spAutoFit/>
          </a:bodyPr>
          <a:lstStyle/>
          <a:p>
            <a:pPr algn="just" fontAlgn="auto">
              <a:spcBef>
                <a:spcPts val="0"/>
              </a:spcBef>
              <a:spcAft>
                <a:spcPts val="0"/>
              </a:spcAft>
            </a:pPr>
            <a:r>
              <a:rPr lang="es-MX" sz="1600" u="none" dirty="0">
                <a:solidFill>
                  <a:prstClr val="black"/>
                </a:solidFill>
                <a:latin typeface="+mn-lt"/>
                <a:cs typeface="+mn-cs"/>
              </a:rPr>
              <a:t>El PMF les sirvió para obtener un apoyo de Disney </a:t>
            </a:r>
            <a:r>
              <a:rPr lang="es-MX" sz="1600" u="none" dirty="0" err="1">
                <a:solidFill>
                  <a:prstClr val="black"/>
                </a:solidFill>
                <a:latin typeface="+mn-lt"/>
                <a:cs typeface="+mn-cs"/>
              </a:rPr>
              <a:t>Worldwide</a:t>
            </a:r>
            <a:r>
              <a:rPr lang="es-MX" sz="1600" u="none" dirty="0">
                <a:solidFill>
                  <a:prstClr val="black"/>
                </a:solidFill>
                <a:latin typeface="+mn-lt"/>
                <a:cs typeface="+mn-cs"/>
              </a:rPr>
              <a:t> </a:t>
            </a:r>
            <a:r>
              <a:rPr lang="es-MX" sz="1600" u="none" dirty="0" err="1">
                <a:solidFill>
                  <a:prstClr val="black"/>
                </a:solidFill>
                <a:latin typeface="+mn-lt"/>
                <a:cs typeface="+mn-cs"/>
              </a:rPr>
              <a:t>Conservation</a:t>
            </a:r>
            <a:r>
              <a:rPr lang="es-MX" sz="1600" u="none" dirty="0">
                <a:solidFill>
                  <a:prstClr val="black"/>
                </a:solidFill>
                <a:latin typeface="+mn-lt"/>
                <a:cs typeface="+mn-cs"/>
              </a:rPr>
              <a:t> </a:t>
            </a:r>
            <a:r>
              <a:rPr lang="es-MX" sz="1600" u="none" dirty="0" err="1">
                <a:solidFill>
                  <a:prstClr val="black"/>
                </a:solidFill>
                <a:latin typeface="+mn-lt"/>
                <a:cs typeface="+mn-cs"/>
              </a:rPr>
              <a:t>Fund</a:t>
            </a:r>
            <a:r>
              <a:rPr lang="es-MX" sz="1600" u="none" dirty="0">
                <a:solidFill>
                  <a:prstClr val="black"/>
                </a:solidFill>
                <a:latin typeface="+mn-lt"/>
                <a:cs typeface="+mn-cs"/>
              </a:rPr>
              <a:t>, </a:t>
            </a:r>
            <a:r>
              <a:rPr lang="en-US" sz="1600" u="none" dirty="0" err="1">
                <a:solidFill>
                  <a:prstClr val="black"/>
                </a:solidFill>
                <a:latin typeface="+mn-lt"/>
                <a:cs typeface="+mn-cs"/>
              </a:rPr>
              <a:t>Neotropical</a:t>
            </a:r>
            <a:r>
              <a:rPr lang="en-US" sz="1600" u="none" dirty="0">
                <a:solidFill>
                  <a:prstClr val="black"/>
                </a:solidFill>
                <a:latin typeface="+mn-lt"/>
                <a:cs typeface="+mn-cs"/>
              </a:rPr>
              <a:t> Migratory Bird Conservation </a:t>
            </a:r>
            <a:r>
              <a:rPr lang="es-MX" sz="1600" u="none" dirty="0">
                <a:solidFill>
                  <a:prstClr val="black"/>
                </a:solidFill>
                <a:latin typeface="+mn-lt"/>
                <a:cs typeface="+mn-cs"/>
              </a:rPr>
              <a:t>y PRONATURA por 420 mil USD. </a:t>
            </a:r>
          </a:p>
        </p:txBody>
      </p:sp>
      <p:pic>
        <p:nvPicPr>
          <p:cNvPr id="7" name="Picture 2" descr="C:\Users\usuario final\Downloads\Cotorras corte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754" t="14131" r="14242" b="10570"/>
          <a:stretch/>
        </p:blipFill>
        <p:spPr bwMode="auto">
          <a:xfrm>
            <a:off x="10656448" y="3063779"/>
            <a:ext cx="1535552" cy="2381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cbueno-lap\Documents\2012\3 A ARCHIVOS LEO\COMISIONES DE VIAJE (TA, F10 e INFORMES)\#4 Actividades 2014 del 111 al 147\#142 2014 COMISIÓN para el 19 al 22 de Nov Fotografias Balleza Chih y Dgo\Fotos 20 Nov 2014 Chinatu\IMG_5176 (Sma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3798" y="2876228"/>
            <a:ext cx="1613856" cy="2151808"/>
          </a:xfrm>
          <a:prstGeom prst="rect">
            <a:avLst/>
          </a:prstGeom>
          <a:noFill/>
          <a:extLst>
            <a:ext uri="{909E8E84-426E-40DD-AFC4-6F175D3DCCD1}">
              <a14:hiddenFill xmlns:a14="http://schemas.microsoft.com/office/drawing/2010/main">
                <a:solidFill>
                  <a:srgbClr val="FFFFFF"/>
                </a:solidFill>
              </a14:hiddenFill>
            </a:ext>
          </a:extLst>
        </p:spPr>
      </p:pic>
      <p:sp>
        <p:nvSpPr>
          <p:cNvPr id="9" name="1 Rectángulo"/>
          <p:cNvSpPr/>
          <p:nvPr/>
        </p:nvSpPr>
        <p:spPr>
          <a:xfrm>
            <a:off x="371611" y="238994"/>
            <a:ext cx="2646547"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MX" sz="2400" b="1" u="none" dirty="0">
                <a:solidFill>
                  <a:prstClr val="white"/>
                </a:solidFill>
                <a:effectLst>
                  <a:outerShdw blurRad="38100" dist="38100" dir="2700000" algn="tl">
                    <a:srgbClr val="000000">
                      <a:alpha val="43137"/>
                    </a:srgbClr>
                  </a:outerShdw>
                </a:effectLst>
              </a:rPr>
              <a:t>Caso emblemático</a:t>
            </a:r>
          </a:p>
        </p:txBody>
      </p:sp>
      <p:sp>
        <p:nvSpPr>
          <p:cNvPr id="10" name="8 CuadroTexto"/>
          <p:cNvSpPr txBox="1"/>
          <p:nvPr/>
        </p:nvSpPr>
        <p:spPr>
          <a:xfrm>
            <a:off x="3312624" y="113636"/>
            <a:ext cx="2533030" cy="646331"/>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s-MX" sz="1800" u="none" dirty="0">
                <a:solidFill>
                  <a:prstClr val="white"/>
                </a:solidFill>
              </a:rPr>
              <a:t>Ejido </a:t>
            </a:r>
            <a:r>
              <a:rPr lang="es-MX" sz="1800" u="none" dirty="0" err="1">
                <a:solidFill>
                  <a:prstClr val="white"/>
                </a:solidFill>
              </a:rPr>
              <a:t>Chinatú</a:t>
            </a:r>
            <a:r>
              <a:rPr lang="es-MX" sz="1800" u="none" dirty="0">
                <a:solidFill>
                  <a:prstClr val="white"/>
                </a:solidFill>
              </a:rPr>
              <a:t>, </a:t>
            </a:r>
            <a:r>
              <a:rPr lang="es-MX" sz="1800" b="1" u="none" dirty="0">
                <a:solidFill>
                  <a:schemeClr val="bg1"/>
                </a:solidFill>
              </a:rPr>
              <a:t>Chihuahua</a:t>
            </a:r>
          </a:p>
        </p:txBody>
      </p:sp>
      <p:sp>
        <p:nvSpPr>
          <p:cNvPr id="11" name="7 Rectángulo"/>
          <p:cNvSpPr/>
          <p:nvPr/>
        </p:nvSpPr>
        <p:spPr>
          <a:xfrm>
            <a:off x="371611" y="4592510"/>
            <a:ext cx="6990083" cy="1600438"/>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s-MX" sz="1600" b="1" u="none" dirty="0">
                <a:solidFill>
                  <a:prstClr val="black"/>
                </a:solidFill>
                <a:latin typeface="+mn-lt"/>
                <a:cs typeface="+mn-cs"/>
              </a:rPr>
              <a:t>Algunas especies identificadas en AVC:</a:t>
            </a:r>
          </a:p>
          <a:p>
            <a:pPr marL="742950" lvl="1" indent="-285750" fontAlgn="auto">
              <a:spcBef>
                <a:spcPts val="0"/>
              </a:spcBef>
              <a:spcAft>
                <a:spcPts val="0"/>
              </a:spcAft>
              <a:buFont typeface="Wingdings" panose="05000000000000000000" pitchFamily="2" charset="2"/>
              <a:buChar char="ü"/>
            </a:pPr>
            <a:r>
              <a:rPr lang="es-MX" sz="1600" i="1" u="none" dirty="0">
                <a:solidFill>
                  <a:prstClr val="black"/>
                </a:solidFill>
                <a:latin typeface="+mn-lt"/>
                <a:ea typeface="Batang"/>
                <a:cs typeface="Times New Roman"/>
              </a:rPr>
              <a:t>Picea </a:t>
            </a:r>
            <a:r>
              <a:rPr lang="es-MX" sz="1600" i="1" u="none" dirty="0" err="1">
                <a:solidFill>
                  <a:prstClr val="black"/>
                </a:solidFill>
                <a:latin typeface="+mn-lt"/>
                <a:ea typeface="Batang"/>
                <a:cs typeface="Times New Roman"/>
              </a:rPr>
              <a:t>chihuahuana</a:t>
            </a:r>
            <a:r>
              <a:rPr lang="es-MX" sz="1600" i="1" u="none" dirty="0">
                <a:solidFill>
                  <a:prstClr val="black"/>
                </a:solidFill>
                <a:latin typeface="+mn-lt"/>
                <a:ea typeface="Batang"/>
                <a:cs typeface="Times New Roman"/>
              </a:rPr>
              <a:t> (Peligro de extinción)</a:t>
            </a:r>
          </a:p>
          <a:p>
            <a:pPr marL="742950" lvl="1" indent="-285750" fontAlgn="auto">
              <a:spcBef>
                <a:spcPts val="0"/>
              </a:spcBef>
              <a:spcAft>
                <a:spcPts val="0"/>
              </a:spcAft>
              <a:buFont typeface="Wingdings" panose="05000000000000000000" pitchFamily="2" charset="2"/>
              <a:buChar char="ü"/>
            </a:pPr>
            <a:r>
              <a:rPr lang="es-MX" sz="1600" i="1" u="none" dirty="0">
                <a:solidFill>
                  <a:prstClr val="black"/>
                </a:solidFill>
                <a:latin typeface="+mn-lt"/>
                <a:ea typeface="Batang"/>
                <a:cs typeface="Times New Roman"/>
              </a:rPr>
              <a:t>Cotorra Serrana “</a:t>
            </a:r>
            <a:r>
              <a:rPr lang="es-MX" sz="1600" i="1" u="none" dirty="0" err="1">
                <a:solidFill>
                  <a:prstClr val="black"/>
                </a:solidFill>
                <a:latin typeface="+mn-lt"/>
                <a:ea typeface="Batang"/>
                <a:cs typeface="Times New Roman"/>
              </a:rPr>
              <a:t>Rhynchopsitta</a:t>
            </a:r>
            <a:r>
              <a:rPr lang="es-MX" sz="1600" i="1" u="none" dirty="0">
                <a:solidFill>
                  <a:prstClr val="black"/>
                </a:solidFill>
                <a:latin typeface="+mn-lt"/>
                <a:ea typeface="Batang"/>
                <a:cs typeface="Times New Roman"/>
              </a:rPr>
              <a:t> </a:t>
            </a:r>
            <a:r>
              <a:rPr lang="es-MX" sz="1600" i="1" u="none" dirty="0" err="1">
                <a:solidFill>
                  <a:prstClr val="black"/>
                </a:solidFill>
                <a:latin typeface="+mn-lt"/>
                <a:ea typeface="Batang"/>
                <a:cs typeface="Times New Roman"/>
              </a:rPr>
              <a:t>pachyryhncha</a:t>
            </a:r>
            <a:r>
              <a:rPr lang="es-MX" sz="1600" i="1" u="none" dirty="0">
                <a:solidFill>
                  <a:prstClr val="black"/>
                </a:solidFill>
                <a:latin typeface="+mn-lt"/>
                <a:ea typeface="Batang"/>
                <a:cs typeface="Times New Roman"/>
              </a:rPr>
              <a:t>”(Peligro de extinción)</a:t>
            </a:r>
          </a:p>
          <a:p>
            <a:pPr marL="742950" lvl="1" indent="-285750" fontAlgn="auto">
              <a:spcBef>
                <a:spcPts val="0"/>
              </a:spcBef>
              <a:spcAft>
                <a:spcPts val="0"/>
              </a:spcAft>
              <a:buFont typeface="Wingdings" panose="05000000000000000000" pitchFamily="2" charset="2"/>
              <a:buChar char="ü"/>
            </a:pPr>
            <a:r>
              <a:rPr lang="es-MX" sz="1600" i="1" u="none" dirty="0">
                <a:solidFill>
                  <a:prstClr val="black"/>
                </a:solidFill>
                <a:latin typeface="+mn-lt"/>
                <a:ea typeface="Batang"/>
                <a:cs typeface="Times New Roman"/>
              </a:rPr>
              <a:t>Nutria “</a:t>
            </a:r>
            <a:r>
              <a:rPr lang="es-MX" sz="1600" i="1" u="none" dirty="0" err="1">
                <a:solidFill>
                  <a:prstClr val="black"/>
                </a:solidFill>
                <a:latin typeface="+mn-lt"/>
                <a:ea typeface="Batang"/>
                <a:cs typeface="Times New Roman"/>
              </a:rPr>
              <a:t>Lontra</a:t>
            </a:r>
            <a:r>
              <a:rPr lang="es-MX" sz="1600" i="1" u="none" dirty="0">
                <a:solidFill>
                  <a:prstClr val="black"/>
                </a:solidFill>
                <a:latin typeface="+mn-lt"/>
                <a:ea typeface="Batang"/>
                <a:cs typeface="Times New Roman"/>
              </a:rPr>
              <a:t> </a:t>
            </a:r>
            <a:r>
              <a:rPr lang="es-MX" sz="1600" i="1" u="none" dirty="0" err="1">
                <a:solidFill>
                  <a:prstClr val="black"/>
                </a:solidFill>
                <a:latin typeface="+mn-lt"/>
                <a:ea typeface="Batang"/>
                <a:cs typeface="Times New Roman"/>
              </a:rPr>
              <a:t>longicaudis</a:t>
            </a:r>
            <a:r>
              <a:rPr lang="es-MX" sz="1600" i="1" u="none" dirty="0">
                <a:solidFill>
                  <a:prstClr val="black"/>
                </a:solidFill>
                <a:latin typeface="+mn-lt"/>
                <a:ea typeface="Batang"/>
                <a:cs typeface="Times New Roman"/>
              </a:rPr>
              <a:t>” (Amenazada)</a:t>
            </a:r>
          </a:p>
          <a:p>
            <a:pPr marL="742950" lvl="1" indent="-285750" fontAlgn="auto">
              <a:spcBef>
                <a:spcPts val="0"/>
              </a:spcBef>
              <a:spcAft>
                <a:spcPts val="0"/>
              </a:spcAft>
              <a:buFont typeface="Wingdings" panose="05000000000000000000" pitchFamily="2" charset="2"/>
              <a:buChar char="ü"/>
            </a:pPr>
            <a:r>
              <a:rPr lang="es-MX" sz="1600" i="1" u="none" dirty="0">
                <a:solidFill>
                  <a:prstClr val="black"/>
                </a:solidFill>
                <a:latin typeface="+mn-lt"/>
                <a:ea typeface="Batang"/>
                <a:cs typeface="Times New Roman"/>
              </a:rPr>
              <a:t>Guacamaya verde “Ara </a:t>
            </a:r>
            <a:r>
              <a:rPr lang="es-MX" sz="1600" i="1" u="none" dirty="0" err="1">
                <a:solidFill>
                  <a:prstClr val="black"/>
                </a:solidFill>
                <a:latin typeface="+mn-lt"/>
                <a:ea typeface="Batang"/>
                <a:cs typeface="Times New Roman"/>
              </a:rPr>
              <a:t>militaris</a:t>
            </a:r>
            <a:r>
              <a:rPr lang="es-MX" sz="1600" i="1" u="none" dirty="0">
                <a:solidFill>
                  <a:prstClr val="black"/>
                </a:solidFill>
                <a:latin typeface="+mn-lt"/>
                <a:ea typeface="Batang"/>
                <a:cs typeface="Times New Roman"/>
              </a:rPr>
              <a:t>”(Peligro de extinción</a:t>
            </a:r>
            <a:r>
              <a:rPr lang="es-MX" sz="1600" i="1" u="none" dirty="0">
                <a:solidFill>
                  <a:prstClr val="black"/>
                </a:solidFill>
                <a:latin typeface="Calibri"/>
                <a:ea typeface="Batang"/>
                <a:cs typeface="Times New Roman"/>
              </a:rPr>
              <a:t>)</a:t>
            </a:r>
          </a:p>
          <a:p>
            <a:pPr fontAlgn="auto">
              <a:spcBef>
                <a:spcPts val="0"/>
              </a:spcBef>
              <a:spcAft>
                <a:spcPts val="0"/>
              </a:spcAft>
            </a:pPr>
            <a:endParaRPr lang="es-MX" sz="1800" b="1" u="none" dirty="0">
              <a:solidFill>
                <a:prstClr val="black"/>
              </a:solidFill>
              <a:latin typeface="Calibri"/>
              <a:cs typeface="+mn-cs"/>
            </a:endParaRPr>
          </a:p>
        </p:txBody>
      </p:sp>
      <p:pic>
        <p:nvPicPr>
          <p:cNvPr id="12" name="Imagen 5" descr="6137209964_1c30ed08d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26494" y="4432515"/>
            <a:ext cx="2083936" cy="164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99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 name="Picture 4" descr="http://www.semarnat.gob.mx/sites/default/files/identidad/SEMARNAT/Logo_Semarnat_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446" y="1085324"/>
            <a:ext cx="1624557" cy="597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upload.wikimedia.org/wikipedia/commons/thumb/3/3f/SHCP_logo_2012.svg/2000px-SHCP_logo_2012.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591" y="1748760"/>
            <a:ext cx="1607579" cy="551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www.conanp.gob.mx/imagenes/logo_conanp_15_anios.jpg"/>
          <p:cNvPicPr>
            <a:picLocks noChangeAspect="1" noChangeArrowheads="1"/>
          </p:cNvPicPr>
          <p:nvPr/>
        </p:nvPicPr>
        <p:blipFill rotWithShape="1">
          <a:blip r:embed="rId5">
            <a:extLst>
              <a:ext uri="{28A0092B-C50C-407E-A947-70E740481C1C}">
                <a14:useLocalDpi xmlns:a14="http://schemas.microsoft.com/office/drawing/2010/main" val="0"/>
              </a:ext>
            </a:extLst>
          </a:blip>
          <a:srcRect t="-400" r="49489"/>
          <a:stretch/>
        </p:blipFill>
        <p:spPr bwMode="auto">
          <a:xfrm>
            <a:off x="1539982" y="3276534"/>
            <a:ext cx="1543971" cy="705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ww.conafor.gob.mx/web/wp-content/uploads/2014/12/CONAFOR-Logo-Web-CONAF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400" y="4653534"/>
            <a:ext cx="1503307" cy="656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brandsoftheworld.com/sites/default/files/styles/logo-thumbnail/public/0024/6324/brand.gif?itok=usMc_Aqb"/>
          <p:cNvPicPr>
            <a:picLocks noChangeAspect="1" noChangeArrowheads="1"/>
          </p:cNvPicPr>
          <p:nvPr/>
        </p:nvPicPr>
        <p:blipFill rotWithShape="1">
          <a:blip r:embed="rId7">
            <a:extLst>
              <a:ext uri="{28A0092B-C50C-407E-A947-70E740481C1C}">
                <a14:useLocalDpi xmlns:a14="http://schemas.microsoft.com/office/drawing/2010/main" val="0"/>
              </a:ext>
            </a:extLst>
          </a:blip>
          <a:srcRect l="1600" t="31170" r="1600" b="30430"/>
          <a:stretch/>
        </p:blipFill>
        <p:spPr bwMode="auto">
          <a:xfrm>
            <a:off x="1592989" y="2463103"/>
            <a:ext cx="1398824" cy="5549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www.semarnat.gob.mx/sites/default/files/identidad/CONABIO/Logo_Conabio_Horizont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4390" y="4064110"/>
            <a:ext cx="1488317" cy="507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9"/>
          <a:srcRect l="17023" t="40684" r="58830" b="29231"/>
          <a:stretch/>
        </p:blipFill>
        <p:spPr>
          <a:xfrm>
            <a:off x="9606211" y="4002523"/>
            <a:ext cx="1096445" cy="720054"/>
          </a:xfrm>
          <a:prstGeom prst="rect">
            <a:avLst/>
          </a:prstGeom>
        </p:spPr>
      </p:pic>
      <p:pic>
        <p:nvPicPr>
          <p:cNvPr id="11" name="Picture 10"/>
          <p:cNvPicPr>
            <a:picLocks noChangeAspect="1"/>
          </p:cNvPicPr>
          <p:nvPr/>
        </p:nvPicPr>
        <p:blipFill rotWithShape="1">
          <a:blip r:embed="rId10"/>
          <a:srcRect l="13239" t="41709" r="40269" b="26838"/>
          <a:stretch/>
        </p:blipFill>
        <p:spPr>
          <a:xfrm>
            <a:off x="9515368" y="4719795"/>
            <a:ext cx="1092455" cy="389557"/>
          </a:xfrm>
          <a:prstGeom prst="rect">
            <a:avLst/>
          </a:prstGeom>
        </p:spPr>
      </p:pic>
      <p:pic>
        <p:nvPicPr>
          <p:cNvPr id="12" name="Picture 11"/>
          <p:cNvPicPr>
            <a:picLocks noChangeAspect="1"/>
          </p:cNvPicPr>
          <p:nvPr/>
        </p:nvPicPr>
        <p:blipFill rotWithShape="1">
          <a:blip r:embed="rId11"/>
          <a:srcRect l="16193" t="69435" r="66964" b="13783"/>
          <a:stretch/>
        </p:blipFill>
        <p:spPr>
          <a:xfrm>
            <a:off x="9731561" y="5092094"/>
            <a:ext cx="870952" cy="457406"/>
          </a:xfrm>
          <a:prstGeom prst="rect">
            <a:avLst/>
          </a:prstGeom>
        </p:spPr>
      </p:pic>
      <p:pic>
        <p:nvPicPr>
          <p:cNvPr id="13" name="Picture 12"/>
          <p:cNvPicPr>
            <a:picLocks noChangeAspect="1"/>
          </p:cNvPicPr>
          <p:nvPr/>
        </p:nvPicPr>
        <p:blipFill rotWithShape="1">
          <a:blip r:embed="rId11"/>
          <a:srcRect l="35764" t="71399" r="46234" b="15232"/>
          <a:stretch/>
        </p:blipFill>
        <p:spPr>
          <a:xfrm>
            <a:off x="9731562" y="5674497"/>
            <a:ext cx="818787" cy="320497"/>
          </a:xfrm>
          <a:prstGeom prst="rect">
            <a:avLst/>
          </a:prstGeom>
        </p:spPr>
      </p:pic>
      <p:pic>
        <p:nvPicPr>
          <p:cNvPr id="14" name="Picture 13"/>
          <p:cNvPicPr>
            <a:picLocks noChangeAspect="1"/>
          </p:cNvPicPr>
          <p:nvPr/>
        </p:nvPicPr>
        <p:blipFill rotWithShape="1">
          <a:blip r:embed="rId12"/>
          <a:srcRect l="44774" t="68034" r="37206" b="11795"/>
          <a:stretch/>
        </p:blipFill>
        <p:spPr>
          <a:xfrm>
            <a:off x="9600392" y="6054763"/>
            <a:ext cx="1048538" cy="618638"/>
          </a:xfrm>
          <a:prstGeom prst="rect">
            <a:avLst/>
          </a:prstGeom>
        </p:spPr>
      </p:pic>
      <p:sp>
        <p:nvSpPr>
          <p:cNvPr id="15" name="CuadroTexto 4"/>
          <p:cNvSpPr txBox="1"/>
          <p:nvPr/>
        </p:nvSpPr>
        <p:spPr>
          <a:xfrm>
            <a:off x="8812562" y="3788825"/>
            <a:ext cx="1313845" cy="261610"/>
          </a:xfrm>
          <a:prstGeom prst="rect">
            <a:avLst/>
          </a:prstGeom>
          <a:noFill/>
        </p:spPr>
        <p:txBody>
          <a:bodyPr wrap="square" rtlCol="0">
            <a:spAutoFit/>
          </a:bodyPr>
          <a:lstStyle/>
          <a:p>
            <a:r>
              <a:rPr lang="es-ES_tradnl" sz="1100" u="none"/>
              <a:t>Con el apoyo de: </a:t>
            </a:r>
          </a:p>
        </p:txBody>
      </p:sp>
      <p:pic>
        <p:nvPicPr>
          <p:cNvPr id="16" name="Imagen 4"/>
          <p:cNvPicPr/>
          <p:nvPr/>
        </p:nvPicPr>
        <p:blipFill>
          <a:blip r:embed="rId13" cstate="print">
            <a:extLst>
              <a:ext uri="{28A0092B-C50C-407E-A947-70E740481C1C}">
                <a14:useLocalDpi xmlns:a14="http://schemas.microsoft.com/office/drawing/2010/main" val="0"/>
              </a:ext>
            </a:extLst>
          </a:blip>
          <a:stretch>
            <a:fillRect/>
          </a:stretch>
        </p:blipFill>
        <p:spPr>
          <a:xfrm>
            <a:off x="9255632" y="753693"/>
            <a:ext cx="1895431" cy="1546467"/>
          </a:xfrm>
          <a:prstGeom prst="rect">
            <a:avLst/>
          </a:prstGeom>
        </p:spPr>
      </p:pic>
      <p:pic>
        <p:nvPicPr>
          <p:cNvPr id="17" name="Picture 16"/>
          <p:cNvPicPr>
            <a:picLocks noChangeAspect="1"/>
          </p:cNvPicPr>
          <p:nvPr/>
        </p:nvPicPr>
        <p:blipFill rotWithShape="1">
          <a:blip r:embed="rId14"/>
          <a:srcRect l="49423" t="15848" r="21892" b="13639"/>
          <a:stretch/>
        </p:blipFill>
        <p:spPr>
          <a:xfrm>
            <a:off x="3877602" y="762691"/>
            <a:ext cx="4425318" cy="5733636"/>
          </a:xfrm>
          <a:prstGeom prst="rect">
            <a:avLst/>
          </a:prstGeom>
        </p:spPr>
      </p:pic>
      <p:sp>
        <p:nvSpPr>
          <p:cNvPr id="18" name="TextBox 17"/>
          <p:cNvSpPr txBox="1"/>
          <p:nvPr/>
        </p:nvSpPr>
        <p:spPr>
          <a:xfrm>
            <a:off x="3337585" y="122816"/>
            <a:ext cx="4608569" cy="569387"/>
          </a:xfrm>
          <a:prstGeom prst="rect">
            <a:avLst/>
          </a:prstGeom>
          <a:noFill/>
        </p:spPr>
        <p:txBody>
          <a:bodyPr wrap="none" rtlCol="0">
            <a:spAutoFit/>
          </a:bodyPr>
          <a:lstStyle/>
          <a:p>
            <a:r>
              <a:rPr lang="es-MX" b="1" u="none" dirty="0" smtClean="0">
                <a:latin typeface="+mn-lt"/>
              </a:rPr>
              <a:t>Otra experiencia del PNUD</a:t>
            </a:r>
            <a:endParaRPr lang="es-MX" b="1" u="none" dirty="0">
              <a:latin typeface="+mn-lt"/>
            </a:endParaRPr>
          </a:p>
        </p:txBody>
      </p:sp>
    </p:spTree>
    <p:extLst>
      <p:ext uri="{BB962C8B-B14F-4D97-AF65-F5344CB8AC3E}">
        <p14:creationId xmlns:p14="http://schemas.microsoft.com/office/powerpoint/2010/main" val="228985885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smtClean="0">
                <a:solidFill>
                  <a:schemeClr val="bg1"/>
                </a:solidFill>
              </a:rPr>
              <a:t/>
            </a:r>
            <a:br>
              <a:rPr lang="es-MX" dirty="0" smtClean="0">
                <a:solidFill>
                  <a:schemeClr val="bg1"/>
                </a:solidFill>
              </a:rPr>
            </a:br>
            <a:r>
              <a:rPr lang="es-MX" dirty="0" smtClean="0">
                <a:solidFill>
                  <a:schemeClr val="bg1"/>
                </a:solidFill>
              </a:rPr>
              <a:t>Gasto Protección </a:t>
            </a:r>
            <a:br>
              <a:rPr lang="es-MX" dirty="0" smtClean="0">
                <a:solidFill>
                  <a:schemeClr val="bg1"/>
                </a:solidFill>
              </a:rPr>
            </a:br>
            <a:r>
              <a:rPr lang="es-MX" dirty="0" smtClean="0">
                <a:solidFill>
                  <a:schemeClr val="bg1"/>
                </a:solidFill>
              </a:rPr>
              <a:t>vs </a:t>
            </a:r>
            <a:br>
              <a:rPr lang="es-MX" dirty="0" smtClean="0">
                <a:solidFill>
                  <a:schemeClr val="bg1"/>
                </a:solidFill>
              </a:rPr>
            </a:br>
            <a:r>
              <a:rPr lang="es-MX" dirty="0" smtClean="0">
                <a:solidFill>
                  <a:schemeClr val="bg1"/>
                </a:solidFill>
              </a:rPr>
              <a:t>Costo de Agotamiento</a:t>
            </a:r>
            <a:endParaRPr lang="es-MX" dirty="0">
              <a:solidFill>
                <a:schemeClr val="bg1"/>
              </a:solidFill>
            </a:endParaRPr>
          </a:p>
        </p:txBody>
      </p:sp>
      <p:sp>
        <p:nvSpPr>
          <p:cNvPr id="6" name="56 CuadroTexto"/>
          <p:cNvSpPr txBox="1"/>
          <p:nvPr/>
        </p:nvSpPr>
        <p:spPr>
          <a:xfrm>
            <a:off x="3283456" y="46643"/>
            <a:ext cx="8820472" cy="156966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457200" fontAlgn="auto">
              <a:spcBef>
                <a:spcPts val="0"/>
              </a:spcBef>
              <a:spcAft>
                <a:spcPts val="0"/>
              </a:spcAft>
              <a:tabLst>
                <a:tab pos="273050" algn="l"/>
              </a:tabLst>
              <a:defRPr/>
            </a:pPr>
            <a:endParaRPr lang="es-MX" sz="2400" b="1" u="none" dirty="0">
              <a:solidFill>
                <a:srgbClr val="00B050"/>
              </a:solidFill>
              <a:latin typeface="Arial" pitchFamily="34" charset="0"/>
              <a:cs typeface="Arial" pitchFamily="34" charset="0"/>
            </a:endParaRPr>
          </a:p>
          <a:p>
            <a:pPr algn="ctr" defTabSz="457200" fontAlgn="auto">
              <a:spcBef>
                <a:spcPts val="0"/>
              </a:spcBef>
              <a:spcAft>
                <a:spcPts val="0"/>
              </a:spcAft>
              <a:tabLst>
                <a:tab pos="273050" algn="l"/>
              </a:tabLst>
              <a:defRPr/>
            </a:pPr>
            <a:r>
              <a:rPr lang="es-MX" sz="2400" b="1" u="none" dirty="0">
                <a:solidFill>
                  <a:srgbClr val="009DD9">
                    <a:lumMod val="50000"/>
                  </a:srgbClr>
                </a:solidFill>
                <a:latin typeface="Arial" pitchFamily="34" charset="0"/>
                <a:cs typeface="Arial" pitchFamily="34" charset="0"/>
              </a:rPr>
              <a:t>El esfuerzo económico registrado a favor del medio ambiente durante el año 2013</a:t>
            </a:r>
            <a:r>
              <a:rPr lang="es-MX" sz="2400" b="1" u="none" baseline="30000" dirty="0">
                <a:solidFill>
                  <a:srgbClr val="009DD9">
                    <a:lumMod val="50000"/>
                  </a:srgbClr>
                </a:solidFill>
                <a:latin typeface="Arial" pitchFamily="34" charset="0"/>
                <a:cs typeface="Arial" pitchFamily="34" charset="0"/>
              </a:rPr>
              <a:t>P</a:t>
            </a:r>
            <a:r>
              <a:rPr lang="es-MX" sz="2400" b="1" u="none" dirty="0">
                <a:solidFill>
                  <a:srgbClr val="009DD9">
                    <a:lumMod val="50000"/>
                  </a:srgbClr>
                </a:solidFill>
                <a:latin typeface="Arial" pitchFamily="34" charset="0"/>
                <a:cs typeface="Arial" pitchFamily="34" charset="0"/>
              </a:rPr>
              <a:t>, resultó casi cinco veces menor que el daño ocasionado.</a:t>
            </a:r>
          </a:p>
        </p:txBody>
      </p:sp>
      <p:sp>
        <p:nvSpPr>
          <p:cNvPr id="7" name="13 CuadroTexto"/>
          <p:cNvSpPr txBox="1"/>
          <p:nvPr/>
        </p:nvSpPr>
        <p:spPr>
          <a:xfrm>
            <a:off x="5712099" y="5790970"/>
            <a:ext cx="4120167" cy="707886"/>
          </a:xfrm>
          <a:prstGeom prst="rect">
            <a:avLst/>
          </a:prstGeom>
          <a:noFill/>
        </p:spPr>
        <p:txBody>
          <a:bodyPr wrap="none" rtlCol="0">
            <a:spAutoFit/>
          </a:bodyPr>
          <a:lstStyle/>
          <a:p>
            <a:pPr algn="ctr" defTabSz="457200" fontAlgn="auto">
              <a:spcBef>
                <a:spcPts val="0"/>
              </a:spcBef>
              <a:spcAft>
                <a:spcPts val="0"/>
              </a:spcAft>
            </a:pPr>
            <a:r>
              <a:rPr lang="es-MX" sz="2000" b="1" u="none" dirty="0">
                <a:solidFill>
                  <a:srgbClr val="A5C249">
                    <a:lumMod val="75000"/>
                  </a:srgbClr>
                </a:solidFill>
                <a:latin typeface="Corbel" panose="020B0503020204020204"/>
                <a:cs typeface="+mn-cs"/>
              </a:rPr>
              <a:t>Gastos en Protección Ambiental</a:t>
            </a:r>
          </a:p>
          <a:p>
            <a:pPr algn="ctr" defTabSz="457200" fontAlgn="auto">
              <a:spcBef>
                <a:spcPts val="0"/>
              </a:spcBef>
              <a:spcAft>
                <a:spcPts val="0"/>
              </a:spcAft>
            </a:pPr>
            <a:r>
              <a:rPr lang="es-MX" sz="2000" b="1" u="none" dirty="0">
                <a:solidFill>
                  <a:srgbClr val="A5C249">
                    <a:lumMod val="75000"/>
                  </a:srgbClr>
                </a:solidFill>
                <a:latin typeface="Corbel" panose="020B0503020204020204"/>
                <a:cs typeface="+mn-cs"/>
              </a:rPr>
              <a:t>$148 699 millones</a:t>
            </a:r>
          </a:p>
        </p:txBody>
      </p:sp>
      <p:sp>
        <p:nvSpPr>
          <p:cNvPr id="8" name="14 CuadroTexto"/>
          <p:cNvSpPr txBox="1"/>
          <p:nvPr/>
        </p:nvSpPr>
        <p:spPr>
          <a:xfrm>
            <a:off x="3463366" y="1685117"/>
            <a:ext cx="6570773" cy="707886"/>
          </a:xfrm>
          <a:prstGeom prst="rect">
            <a:avLst/>
          </a:prstGeom>
          <a:noFill/>
        </p:spPr>
        <p:txBody>
          <a:bodyPr wrap="none" rtlCol="0">
            <a:spAutoFit/>
          </a:bodyPr>
          <a:lstStyle/>
          <a:p>
            <a:pPr defTabSz="457200" fontAlgn="auto">
              <a:spcBef>
                <a:spcPts val="0"/>
              </a:spcBef>
              <a:spcAft>
                <a:spcPts val="0"/>
              </a:spcAft>
            </a:pPr>
            <a:r>
              <a:rPr lang="es-MX" sz="2000" b="1" u="none" dirty="0">
                <a:solidFill>
                  <a:prstClr val="white">
                    <a:lumMod val="50000"/>
                  </a:prstClr>
                </a:solidFill>
                <a:latin typeface="Corbel" panose="020B0503020204020204"/>
                <a:cs typeface="+mn-cs"/>
              </a:rPr>
              <a:t>Costos Totales por Agotamiento y Degradación Ambiental</a:t>
            </a:r>
          </a:p>
          <a:p>
            <a:pPr defTabSz="457200" fontAlgn="auto">
              <a:spcBef>
                <a:spcPts val="0"/>
              </a:spcBef>
              <a:spcAft>
                <a:spcPts val="0"/>
              </a:spcAft>
            </a:pPr>
            <a:r>
              <a:rPr lang="es-MX" sz="2000" b="1" u="none" dirty="0">
                <a:solidFill>
                  <a:prstClr val="white">
                    <a:lumMod val="50000"/>
                  </a:prstClr>
                </a:solidFill>
                <a:latin typeface="Corbel" panose="020B0503020204020204"/>
                <a:cs typeface="+mn-cs"/>
              </a:rPr>
              <a:t>$ 909 968 millones</a:t>
            </a:r>
          </a:p>
        </p:txBody>
      </p:sp>
      <p:sp>
        <p:nvSpPr>
          <p:cNvPr id="9" name="17 CuadroTexto"/>
          <p:cNvSpPr txBox="1"/>
          <p:nvPr/>
        </p:nvSpPr>
        <p:spPr>
          <a:xfrm>
            <a:off x="9570341" y="2135097"/>
            <a:ext cx="2483768" cy="707886"/>
          </a:xfrm>
          <a:prstGeom prst="rect">
            <a:avLst/>
          </a:prstGeom>
          <a:noFill/>
        </p:spPr>
        <p:txBody>
          <a:bodyPr wrap="square" rtlCol="0">
            <a:spAutoFit/>
          </a:bodyPr>
          <a:lstStyle/>
          <a:p>
            <a:pPr algn="ctr" defTabSz="457200" fontAlgn="auto">
              <a:spcBef>
                <a:spcPts val="0"/>
              </a:spcBef>
              <a:spcAft>
                <a:spcPts val="0"/>
              </a:spcAft>
            </a:pPr>
            <a:r>
              <a:rPr lang="es-MX" sz="2000" b="1" u="none" dirty="0">
                <a:solidFill>
                  <a:srgbClr val="C00000"/>
                </a:solidFill>
                <a:latin typeface="Corbel" panose="020B0503020204020204"/>
                <a:cs typeface="+mn-cs"/>
              </a:rPr>
              <a:t>Déficit Ambiental $761 269 millones</a:t>
            </a:r>
          </a:p>
        </p:txBody>
      </p:sp>
      <p:sp>
        <p:nvSpPr>
          <p:cNvPr id="10" name="3 CuadroTexto"/>
          <p:cNvSpPr txBox="1"/>
          <p:nvPr/>
        </p:nvSpPr>
        <p:spPr>
          <a:xfrm>
            <a:off x="4275113" y="5760191"/>
            <a:ext cx="1638013" cy="307777"/>
          </a:xfrm>
          <a:prstGeom prst="rect">
            <a:avLst/>
          </a:prstGeom>
          <a:noFill/>
          <a:ln w="25400" cap="flat" cmpd="sng" algn="ctr">
            <a:noFill/>
            <a:prstDash val="solid"/>
          </a:ln>
          <a:effectLst/>
        </p:spPr>
        <p:style>
          <a:lnRef idx="2">
            <a:schemeClr val="accent1"/>
          </a:lnRef>
          <a:fillRef idx="1">
            <a:schemeClr val="lt1"/>
          </a:fillRef>
          <a:effectRef idx="0">
            <a:schemeClr val="accent1"/>
          </a:effectRef>
          <a:fontRef idx="minor">
            <a:schemeClr val="dk1"/>
          </a:fontRef>
        </p:style>
        <p:txBody>
          <a:bodyPr wrap="non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fontAlgn="auto">
              <a:spcBef>
                <a:spcPts val="0"/>
              </a:spcBef>
              <a:spcAft>
                <a:spcPts val="0"/>
              </a:spcAft>
              <a:defRPr/>
            </a:pPr>
            <a:r>
              <a:rPr lang="es-MX" sz="1400" b="1" u="none" baseline="30000" dirty="0">
                <a:solidFill>
                  <a:prstClr val="black"/>
                </a:solidFill>
                <a:latin typeface="Arial" pitchFamily="34" charset="0"/>
                <a:cs typeface="Arial" pitchFamily="34" charset="0"/>
              </a:rPr>
              <a:t>P</a:t>
            </a:r>
            <a:r>
              <a:rPr lang="es-MX" sz="1400" b="1" u="none" dirty="0">
                <a:solidFill>
                  <a:prstClr val="black"/>
                </a:solidFill>
                <a:latin typeface="Arial" pitchFamily="34" charset="0"/>
                <a:cs typeface="Arial" pitchFamily="34" charset="0"/>
              </a:rPr>
              <a:t> Cifra preliminar</a:t>
            </a:r>
          </a:p>
        </p:txBody>
      </p:sp>
      <p:sp>
        <p:nvSpPr>
          <p:cNvPr id="11" name="TextBox 10"/>
          <p:cNvSpPr txBox="1"/>
          <p:nvPr/>
        </p:nvSpPr>
        <p:spPr>
          <a:xfrm>
            <a:off x="9570341" y="5914080"/>
            <a:ext cx="1266198" cy="461665"/>
          </a:xfrm>
          <a:prstGeom prst="rect">
            <a:avLst/>
          </a:prstGeom>
          <a:noFill/>
        </p:spPr>
        <p:txBody>
          <a:bodyPr wrap="square" rtlCol="0">
            <a:spAutoFit/>
          </a:bodyPr>
          <a:lstStyle/>
          <a:p>
            <a:pPr defTabSz="457200" fontAlgn="auto">
              <a:spcBef>
                <a:spcPts val="0"/>
              </a:spcBef>
              <a:spcAft>
                <a:spcPts val="0"/>
              </a:spcAft>
            </a:pPr>
            <a:r>
              <a:rPr lang="es-MX" sz="2400" b="1" u="none" dirty="0">
                <a:solidFill>
                  <a:srgbClr val="10CF9B">
                    <a:lumMod val="50000"/>
                  </a:srgbClr>
                </a:solidFill>
                <a:latin typeface="Corbel" panose="020B0503020204020204"/>
                <a:cs typeface="+mn-cs"/>
              </a:rPr>
              <a:t>1% PIB</a:t>
            </a:r>
          </a:p>
        </p:txBody>
      </p:sp>
      <p:sp>
        <p:nvSpPr>
          <p:cNvPr id="12" name="TextBox 11"/>
          <p:cNvSpPr txBox="1"/>
          <p:nvPr/>
        </p:nvSpPr>
        <p:spPr>
          <a:xfrm>
            <a:off x="3459205" y="2392612"/>
            <a:ext cx="1376462" cy="461665"/>
          </a:xfrm>
          <a:prstGeom prst="rect">
            <a:avLst/>
          </a:prstGeom>
          <a:noFill/>
        </p:spPr>
        <p:txBody>
          <a:bodyPr wrap="square" rtlCol="0">
            <a:spAutoFit/>
          </a:bodyPr>
          <a:lstStyle/>
          <a:p>
            <a:pPr defTabSz="457200" fontAlgn="auto">
              <a:spcBef>
                <a:spcPts val="0"/>
              </a:spcBef>
              <a:spcAft>
                <a:spcPts val="0"/>
              </a:spcAft>
            </a:pPr>
            <a:r>
              <a:rPr lang="es-MX" sz="2400" b="1" u="none" dirty="0">
                <a:solidFill>
                  <a:srgbClr val="C00000"/>
                </a:solidFill>
                <a:latin typeface="Corbel" panose="020B0503020204020204"/>
                <a:cs typeface="+mn-cs"/>
              </a:rPr>
              <a:t>5.7% PIB</a:t>
            </a:r>
          </a:p>
        </p:txBody>
      </p:sp>
      <p:sp>
        <p:nvSpPr>
          <p:cNvPr id="16" name="CuadroTexto 5"/>
          <p:cNvSpPr txBox="1"/>
          <p:nvPr/>
        </p:nvSpPr>
        <p:spPr>
          <a:xfrm>
            <a:off x="8798778" y="5714303"/>
            <a:ext cx="3479797" cy="1107996"/>
          </a:xfrm>
          <a:prstGeom prst="rect">
            <a:avLst/>
          </a:prstGeom>
          <a:noFill/>
        </p:spPr>
        <p:txBody>
          <a:bodyPr wrap="square" rtlCol="0">
            <a:spAutoFit/>
          </a:bodyPr>
          <a:lstStyle/>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r>
              <a:rPr lang="es-ES_tradnl" sz="1100" u="none" dirty="0" smtClean="0">
                <a:solidFill>
                  <a:prstClr val="black"/>
                </a:solidFill>
                <a:latin typeface="Corbel" panose="020B0503020204020204"/>
                <a:cs typeface="+mn-cs"/>
              </a:rPr>
              <a:t>Fuente: Gasto en Protección Ambiental y Costos Totales por Agotamiento y Degradación Ambiental, INEGI, 2013. </a:t>
            </a:r>
            <a:endParaRPr lang="es-ES_tradnl" sz="1100" u="none" dirty="0">
              <a:solidFill>
                <a:prstClr val="black"/>
              </a:solidFill>
              <a:latin typeface="Corbel" panose="020B0503020204020204"/>
              <a:cs typeface="+mn-cs"/>
            </a:endParaRPr>
          </a:p>
        </p:txBody>
      </p:sp>
      <p:pic>
        <p:nvPicPr>
          <p:cNvPr id="17" name="Picture 13"/>
          <p:cNvPicPr>
            <a:picLocks noChangeAspect="1"/>
          </p:cNvPicPr>
          <p:nvPr/>
        </p:nvPicPr>
        <p:blipFill rotWithShape="1">
          <a:blip r:embed="rId3"/>
          <a:srcRect l="3011" t="14522" r="12950" b="17530"/>
          <a:stretch/>
        </p:blipFill>
        <p:spPr>
          <a:xfrm>
            <a:off x="-10317" y="0"/>
            <a:ext cx="3439317" cy="1484030"/>
          </a:xfrm>
          <a:prstGeom prst="rect">
            <a:avLst/>
          </a:prstGeom>
        </p:spPr>
      </p:pic>
      <p:pic>
        <p:nvPicPr>
          <p:cNvPr id="3" name="Picture 2"/>
          <p:cNvPicPr>
            <a:picLocks noChangeAspect="1"/>
          </p:cNvPicPr>
          <p:nvPr/>
        </p:nvPicPr>
        <p:blipFill rotWithShape="1">
          <a:blip r:embed="rId4"/>
          <a:srcRect l="45640" t="26043" r="25263" b="19225"/>
          <a:stretch/>
        </p:blipFill>
        <p:spPr>
          <a:xfrm>
            <a:off x="5712099" y="2081791"/>
            <a:ext cx="3741246" cy="3709179"/>
          </a:xfrm>
          <a:prstGeom prst="rect">
            <a:avLst/>
          </a:prstGeom>
        </p:spPr>
      </p:pic>
    </p:spTree>
    <p:extLst>
      <p:ext uri="{BB962C8B-B14F-4D97-AF65-F5344CB8AC3E}">
        <p14:creationId xmlns:p14="http://schemas.microsoft.com/office/powerpoint/2010/main" val="330753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Tendencia del Gasto en Biodiversidad del Gobierno Federal</a:t>
            </a:r>
            <a:endParaRPr lang="es-MX" dirty="0"/>
          </a:p>
        </p:txBody>
      </p:sp>
      <p:sp>
        <p:nvSpPr>
          <p:cNvPr id="4" name="Slide Number Placeholder 1"/>
          <p:cNvSpPr>
            <a:spLocks noGrp="1"/>
          </p:cNvSpPr>
          <p:nvPr>
            <p:ph type="sldNum" sz="quarter" idx="12"/>
          </p:nvPr>
        </p:nvSpPr>
        <p:spPr>
          <a:xfrm>
            <a:off x="12172800" y="3170777"/>
            <a:ext cx="2743200" cy="365125"/>
          </a:xfrm>
        </p:spPr>
        <p:txBody>
          <a:bodyPr/>
          <a:lstStyle/>
          <a:p>
            <a:fld id="{3E8E7F14-E598-43F5-8A00-C6C2FE83C129}" type="slidenum">
              <a:rPr lang="es-MX" smtClean="0">
                <a:solidFill>
                  <a:srgbClr val="0F6FC6"/>
                </a:solidFill>
              </a:rPr>
              <a:pPr/>
              <a:t>15</a:t>
            </a:fld>
            <a:endParaRPr lang="es-MX">
              <a:solidFill>
                <a:srgbClr val="0F6FC6"/>
              </a:solidFill>
            </a:endParaRPr>
          </a:p>
        </p:txBody>
      </p:sp>
      <p:sp>
        <p:nvSpPr>
          <p:cNvPr id="5" name="Rectangle 4"/>
          <p:cNvSpPr/>
          <p:nvPr/>
        </p:nvSpPr>
        <p:spPr>
          <a:xfrm>
            <a:off x="3476130" y="21074"/>
            <a:ext cx="8435686" cy="1631216"/>
          </a:xfrm>
          <a:prstGeom prst="rect">
            <a:avLst/>
          </a:prstGeom>
        </p:spPr>
        <p:txBody>
          <a:bodyPr wrap="square">
            <a:spAutoFit/>
          </a:bodyPr>
          <a:lstStyle/>
          <a:p>
            <a:pPr marL="285750" indent="-285750" defTabSz="457200" fontAlgn="auto">
              <a:spcBef>
                <a:spcPts val="0"/>
              </a:spcBef>
              <a:spcAft>
                <a:spcPts val="0"/>
              </a:spcAft>
              <a:buFont typeface="Arial" panose="020B0604020202020204" pitchFamily="34" charset="0"/>
              <a:buChar char="•"/>
            </a:pPr>
            <a:r>
              <a:rPr lang="es-MX" sz="2000" u="none" dirty="0">
                <a:ln w="0"/>
                <a:solidFill>
                  <a:prstClr val="black"/>
                </a:solidFill>
                <a:latin typeface="Corbel" panose="020B0503020204020204"/>
                <a:cs typeface="+mn-cs"/>
              </a:rPr>
              <a:t>La  evolución del gasto en </a:t>
            </a:r>
            <a:r>
              <a:rPr lang="es-MX" sz="2000" u="none" dirty="0" smtClean="0">
                <a:ln w="0"/>
                <a:solidFill>
                  <a:prstClr val="black"/>
                </a:solidFill>
                <a:latin typeface="Corbel" panose="020B0503020204020204"/>
                <a:cs typeface="+mn-cs"/>
              </a:rPr>
              <a:t>biodiversidad </a:t>
            </a:r>
            <a:r>
              <a:rPr lang="es-MX" sz="2000" u="none" dirty="0">
                <a:ln w="0"/>
                <a:solidFill>
                  <a:prstClr val="black"/>
                </a:solidFill>
                <a:latin typeface="Corbel" panose="020B0503020204020204"/>
                <a:cs typeface="+mn-cs"/>
              </a:rPr>
              <a:t>en México </a:t>
            </a:r>
            <a:r>
              <a:rPr lang="es-MX" sz="2000" b="1" u="none" dirty="0">
                <a:ln w="0"/>
                <a:solidFill>
                  <a:srgbClr val="009DD9">
                    <a:lumMod val="50000"/>
                  </a:srgbClr>
                </a:solidFill>
                <a:latin typeface="Corbel" panose="020B0503020204020204"/>
                <a:cs typeface="+mn-cs"/>
              </a:rPr>
              <a:t>muestra una tendencia positiva. </a:t>
            </a:r>
            <a:endParaRPr lang="es-MX" sz="2000" b="1" u="none" dirty="0" smtClean="0">
              <a:ln w="0"/>
              <a:solidFill>
                <a:srgbClr val="009DD9">
                  <a:lumMod val="50000"/>
                </a:srgbClr>
              </a:solidFill>
              <a:latin typeface="Corbel" panose="020B0503020204020204"/>
              <a:cs typeface="+mn-cs"/>
            </a:endParaRPr>
          </a:p>
          <a:p>
            <a:pPr marL="285750" indent="-285750" defTabSz="457200" fontAlgn="auto">
              <a:spcBef>
                <a:spcPts val="0"/>
              </a:spcBef>
              <a:spcAft>
                <a:spcPts val="0"/>
              </a:spcAft>
              <a:buFont typeface="Arial" panose="020B0604020202020204" pitchFamily="34" charset="0"/>
              <a:buChar char="•"/>
            </a:pPr>
            <a:r>
              <a:rPr lang="es-MX" sz="2000" u="none" dirty="0" smtClean="0">
                <a:ln w="0"/>
                <a:solidFill>
                  <a:prstClr val="black"/>
                </a:solidFill>
                <a:latin typeface="Corbel" panose="020B0503020204020204"/>
                <a:cs typeface="+mn-cs"/>
              </a:rPr>
              <a:t>Para 2014, el </a:t>
            </a:r>
            <a:r>
              <a:rPr lang="es-MX" sz="2000" b="1" u="none" dirty="0">
                <a:ln w="0"/>
                <a:solidFill>
                  <a:srgbClr val="009DD9">
                    <a:lumMod val="50000"/>
                  </a:srgbClr>
                </a:solidFill>
                <a:latin typeface="Corbel" panose="020B0503020204020204"/>
                <a:cs typeface="+mn-cs"/>
              </a:rPr>
              <a:t>gasto directo en biodiversidad </a:t>
            </a:r>
            <a:r>
              <a:rPr lang="es-MX" sz="2000" u="none" dirty="0" smtClean="0">
                <a:ln w="0"/>
                <a:solidFill>
                  <a:prstClr val="black"/>
                </a:solidFill>
                <a:latin typeface="Corbel" panose="020B0503020204020204"/>
                <a:cs typeface="+mn-cs"/>
              </a:rPr>
              <a:t>representó </a:t>
            </a:r>
            <a:r>
              <a:rPr lang="es-MX" sz="2000" u="none" dirty="0">
                <a:ln w="0"/>
                <a:solidFill>
                  <a:prstClr val="black"/>
                </a:solidFill>
                <a:latin typeface="Corbel" panose="020B0503020204020204"/>
                <a:cs typeface="+mn-cs"/>
              </a:rPr>
              <a:t>apenas el </a:t>
            </a:r>
            <a:r>
              <a:rPr lang="es-MX" sz="2000" b="1" u="none" dirty="0" smtClean="0">
                <a:ln w="0"/>
                <a:solidFill>
                  <a:srgbClr val="C00000"/>
                </a:solidFill>
                <a:latin typeface="Corbel" panose="020B0503020204020204"/>
                <a:cs typeface="+mn-cs"/>
              </a:rPr>
              <a:t>0.7%</a:t>
            </a:r>
            <a:r>
              <a:rPr lang="es-MX" sz="2000" u="none" dirty="0" smtClean="0">
                <a:ln w="0"/>
                <a:solidFill>
                  <a:prstClr val="black"/>
                </a:solidFill>
                <a:latin typeface="Corbel" panose="020B0503020204020204"/>
                <a:cs typeface="+mn-cs"/>
              </a:rPr>
              <a:t> </a:t>
            </a:r>
            <a:r>
              <a:rPr lang="es-MX" sz="2000" u="none" dirty="0">
                <a:ln w="0"/>
                <a:solidFill>
                  <a:prstClr val="black"/>
                </a:solidFill>
                <a:latin typeface="Corbel" panose="020B0503020204020204"/>
                <a:cs typeface="+mn-cs"/>
              </a:rPr>
              <a:t>del </a:t>
            </a:r>
            <a:r>
              <a:rPr lang="es-MX" sz="2000" b="1" u="none" dirty="0">
                <a:ln w="0"/>
                <a:solidFill>
                  <a:prstClr val="black"/>
                </a:solidFill>
                <a:latin typeface="Corbel" panose="020B0503020204020204"/>
                <a:cs typeface="+mn-cs"/>
              </a:rPr>
              <a:t>Gasto Público Federal </a:t>
            </a:r>
            <a:r>
              <a:rPr lang="es-MX" sz="2000" u="none" dirty="0">
                <a:ln w="0"/>
                <a:solidFill>
                  <a:prstClr val="black"/>
                </a:solidFill>
                <a:latin typeface="Corbel" panose="020B0503020204020204"/>
                <a:cs typeface="+mn-cs"/>
              </a:rPr>
              <a:t>y el </a:t>
            </a:r>
            <a:r>
              <a:rPr lang="es-MX" sz="2000" b="1" u="none" dirty="0">
                <a:ln w="0"/>
                <a:solidFill>
                  <a:srgbClr val="C00000"/>
                </a:solidFill>
                <a:latin typeface="Corbel" panose="020B0503020204020204"/>
                <a:cs typeface="+mn-cs"/>
              </a:rPr>
              <a:t>0.12%</a:t>
            </a:r>
            <a:r>
              <a:rPr lang="es-MX" sz="2000" u="none" dirty="0">
                <a:ln w="0"/>
                <a:solidFill>
                  <a:srgbClr val="C00000"/>
                </a:solidFill>
                <a:latin typeface="Corbel" panose="020B0503020204020204"/>
                <a:cs typeface="+mn-cs"/>
              </a:rPr>
              <a:t> </a:t>
            </a:r>
            <a:r>
              <a:rPr lang="es-MX" sz="2000" u="none" dirty="0">
                <a:ln w="0"/>
                <a:solidFill>
                  <a:prstClr val="black"/>
                </a:solidFill>
                <a:latin typeface="Corbel" panose="020B0503020204020204"/>
                <a:cs typeface="+mn-cs"/>
              </a:rPr>
              <a:t>del </a:t>
            </a:r>
            <a:r>
              <a:rPr lang="es-MX" sz="2000" b="1" u="none" dirty="0">
                <a:ln w="0"/>
                <a:solidFill>
                  <a:prstClr val="black"/>
                </a:solidFill>
                <a:latin typeface="Corbel" panose="020B0503020204020204"/>
                <a:cs typeface="+mn-cs"/>
              </a:rPr>
              <a:t>PIB</a:t>
            </a:r>
            <a:r>
              <a:rPr lang="es-MX" sz="2000" u="none" dirty="0">
                <a:ln w="0"/>
                <a:solidFill>
                  <a:prstClr val="black"/>
                </a:solidFill>
                <a:latin typeface="Corbel" panose="020B0503020204020204"/>
                <a:cs typeface="+mn-cs"/>
              </a:rPr>
              <a:t>. </a:t>
            </a:r>
          </a:p>
          <a:p>
            <a:pPr marL="285750" indent="-285750" defTabSz="457200" fontAlgn="auto">
              <a:spcBef>
                <a:spcPts val="0"/>
              </a:spcBef>
              <a:spcAft>
                <a:spcPts val="0"/>
              </a:spcAft>
              <a:buFont typeface="Arial" panose="020B0604020202020204" pitchFamily="34" charset="0"/>
              <a:buChar char="•"/>
            </a:pPr>
            <a:endParaRPr lang="es-MX" sz="2000" b="1" u="none" dirty="0" smtClean="0">
              <a:ln w="0"/>
              <a:solidFill>
                <a:srgbClr val="009DD9">
                  <a:lumMod val="50000"/>
                </a:srgbClr>
              </a:solidFill>
              <a:latin typeface="Corbel" panose="020B0503020204020204"/>
              <a:cs typeface="+mn-cs"/>
            </a:endParaRPr>
          </a:p>
        </p:txBody>
      </p:sp>
      <p:grpSp>
        <p:nvGrpSpPr>
          <p:cNvPr id="6" name="Grupo 6"/>
          <p:cNvGrpSpPr/>
          <p:nvPr/>
        </p:nvGrpSpPr>
        <p:grpSpPr>
          <a:xfrm>
            <a:off x="3078481" y="1340474"/>
            <a:ext cx="8557607" cy="5444603"/>
            <a:chOff x="1386927" y="1890272"/>
            <a:chExt cx="9111193" cy="4716459"/>
          </a:xfrm>
        </p:grpSpPr>
        <p:graphicFrame>
          <p:nvGraphicFramePr>
            <p:cNvPr id="7" name="Chart 21"/>
            <p:cNvGraphicFramePr>
              <a:graphicFrameLocks/>
            </p:cNvGraphicFramePr>
            <p:nvPr>
              <p:extLst/>
            </p:nvPr>
          </p:nvGraphicFramePr>
          <p:xfrm>
            <a:off x="1386927" y="2192900"/>
            <a:ext cx="8880762" cy="441383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5"/>
            <p:cNvGrpSpPr/>
            <p:nvPr/>
          </p:nvGrpSpPr>
          <p:grpSpPr>
            <a:xfrm>
              <a:off x="1810299" y="1890272"/>
              <a:ext cx="8687821" cy="4172017"/>
              <a:chOff x="1711829" y="1890272"/>
              <a:chExt cx="8687821" cy="4172017"/>
            </a:xfrm>
          </p:grpSpPr>
          <p:sp>
            <p:nvSpPr>
              <p:cNvPr id="9" name="Marcador de contenido 2"/>
              <p:cNvSpPr txBox="1">
                <a:spLocks/>
              </p:cNvSpPr>
              <p:nvPr/>
            </p:nvSpPr>
            <p:spPr>
              <a:xfrm>
                <a:off x="1711829" y="1890272"/>
                <a:ext cx="8687821" cy="452432"/>
              </a:xfrm>
              <a:prstGeom prst="rect">
                <a:avLst/>
              </a:prstGeom>
              <a:solidFill>
                <a:schemeClr val="bg1"/>
              </a:solidFill>
            </p:spPr>
            <p:txBody>
              <a:bodyPr vert="horz" wrap="square" lIns="91440" tIns="45720" rIns="91440" bIns="45720" rtlCol="0">
                <a:spAutoFit/>
              </a:bodyPr>
              <a:lstStyle>
                <a:lvl1pPr marL="228600" indent="-228600" algn="just"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pPr>
                <a:r>
                  <a:rPr lang="es-MX" sz="1400" b="1" u="none" dirty="0" smtClean="0">
                    <a:solidFill>
                      <a:prstClr val="black"/>
                    </a:solidFill>
                    <a:latin typeface="Corbel" panose="020B0503020204020204"/>
                  </a:rPr>
                  <a:t>Resultados preliminares sobre la </a:t>
                </a:r>
                <a:r>
                  <a:rPr lang="es-MX" sz="1400" b="1" u="none" dirty="0">
                    <a:solidFill>
                      <a:prstClr val="black"/>
                    </a:solidFill>
                    <a:latin typeface="Corbel" panose="020B0503020204020204"/>
                  </a:rPr>
                  <a:t>e</a:t>
                </a:r>
                <a:r>
                  <a:rPr lang="es-MX" sz="1400" b="1" u="none" dirty="0" smtClean="0">
                    <a:solidFill>
                      <a:prstClr val="black"/>
                    </a:solidFill>
                    <a:latin typeface="Corbel" panose="020B0503020204020204"/>
                  </a:rPr>
                  <a:t>volución del gasto Biodiversidad 2006-2014</a:t>
                </a:r>
                <a:br>
                  <a:rPr lang="es-MX" sz="1400" b="1" u="none" dirty="0" smtClean="0">
                    <a:solidFill>
                      <a:prstClr val="black"/>
                    </a:solidFill>
                    <a:latin typeface="Corbel" panose="020B0503020204020204"/>
                  </a:rPr>
                </a:br>
                <a:r>
                  <a:rPr lang="es-MX" sz="1200" b="1" u="none" dirty="0" smtClean="0">
                    <a:solidFill>
                      <a:prstClr val="black"/>
                    </a:solidFill>
                    <a:latin typeface="Corbel" panose="020B0503020204020204"/>
                  </a:rPr>
                  <a:t>(</a:t>
                </a:r>
                <a:r>
                  <a:rPr lang="es-MX" sz="1100" b="1" u="none" dirty="0" smtClean="0">
                    <a:solidFill>
                      <a:prstClr val="black"/>
                    </a:solidFill>
                    <a:latin typeface="Corbel" panose="020B0503020204020204"/>
                  </a:rPr>
                  <a:t>miles de millones de pesos corrientes)</a:t>
                </a:r>
                <a:endParaRPr lang="es-MX" sz="1100" b="1" u="none" dirty="0">
                  <a:solidFill>
                    <a:prstClr val="black"/>
                  </a:solidFill>
                  <a:latin typeface="Corbel" panose="020B0503020204020204"/>
                </a:endParaRPr>
              </a:p>
            </p:txBody>
          </p:sp>
          <p:sp>
            <p:nvSpPr>
              <p:cNvPr id="10" name="Rectangle 9"/>
              <p:cNvSpPr/>
              <p:nvPr/>
            </p:nvSpPr>
            <p:spPr>
              <a:xfrm>
                <a:off x="1900063" y="1890272"/>
                <a:ext cx="8311354" cy="4172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s-MX" sz="1800" u="none">
                  <a:solidFill>
                    <a:prstClr val="white"/>
                  </a:solidFill>
                </a:endParaRPr>
              </a:p>
            </p:txBody>
          </p:sp>
        </p:grpSp>
      </p:grpSp>
      <p:sp>
        <p:nvSpPr>
          <p:cNvPr id="20" name="CuadroTexto 5"/>
          <p:cNvSpPr txBox="1"/>
          <p:nvPr/>
        </p:nvSpPr>
        <p:spPr>
          <a:xfrm>
            <a:off x="8553940" y="5725020"/>
            <a:ext cx="3479797" cy="1169551"/>
          </a:xfrm>
          <a:prstGeom prst="rect">
            <a:avLst/>
          </a:prstGeom>
          <a:noFill/>
        </p:spPr>
        <p:txBody>
          <a:bodyPr wrap="square" rtlCol="0">
            <a:spAutoFit/>
          </a:bodyPr>
          <a:lstStyle/>
          <a:p>
            <a:pPr defTabSz="457200" fontAlgn="auto">
              <a:spcBef>
                <a:spcPts val="0"/>
              </a:spcBef>
              <a:spcAft>
                <a:spcPts val="0"/>
              </a:spcAft>
            </a:pPr>
            <a:endParaRPr lang="es-ES_tradnl" sz="1400" i="1" u="none" dirty="0" smtClean="0">
              <a:solidFill>
                <a:prstClr val="black"/>
              </a:solidFill>
              <a:latin typeface="Corbel" panose="020B0503020204020204"/>
              <a:cs typeface="+mn-cs"/>
            </a:endParaRPr>
          </a:p>
          <a:p>
            <a:pPr defTabSz="457200" fontAlgn="auto">
              <a:spcBef>
                <a:spcPts val="0"/>
              </a:spcBef>
              <a:spcAft>
                <a:spcPts val="0"/>
              </a:spcAft>
            </a:pPr>
            <a:endParaRPr lang="es-ES_tradnl" sz="1400" i="1" u="none" dirty="0">
              <a:solidFill>
                <a:prstClr val="black"/>
              </a:solidFill>
              <a:latin typeface="Corbel" panose="020B0503020204020204"/>
              <a:cs typeface="+mn-cs"/>
            </a:endParaRPr>
          </a:p>
          <a:p>
            <a:pPr defTabSz="457200" fontAlgn="auto">
              <a:spcBef>
                <a:spcPts val="0"/>
              </a:spcBef>
              <a:spcAft>
                <a:spcPts val="0"/>
              </a:spcAft>
            </a:pPr>
            <a:endParaRPr lang="es-ES_tradnl" sz="1400" i="1" u="none" dirty="0" smtClean="0">
              <a:solidFill>
                <a:prstClr val="black"/>
              </a:solidFill>
              <a:latin typeface="Corbel" panose="020B0503020204020204"/>
              <a:cs typeface="+mn-cs"/>
            </a:endParaRPr>
          </a:p>
          <a:p>
            <a:pPr defTabSz="457200" fontAlgn="auto">
              <a:spcBef>
                <a:spcPts val="0"/>
              </a:spcBef>
              <a:spcAft>
                <a:spcPts val="0"/>
              </a:spcAft>
            </a:pPr>
            <a:endParaRPr lang="es-ES_tradnl" sz="1400" i="1" u="none" dirty="0">
              <a:solidFill>
                <a:prstClr val="black"/>
              </a:solidFill>
              <a:latin typeface="Corbel" panose="020B0503020204020204"/>
              <a:cs typeface="+mn-cs"/>
            </a:endParaRPr>
          </a:p>
          <a:p>
            <a:pPr defTabSz="457200" fontAlgn="auto">
              <a:spcBef>
                <a:spcPts val="0"/>
              </a:spcBef>
              <a:spcAft>
                <a:spcPts val="0"/>
              </a:spcAft>
            </a:pPr>
            <a:r>
              <a:rPr lang="es-ES_tradnl" sz="1400" i="1" u="none" dirty="0" smtClean="0">
                <a:solidFill>
                  <a:prstClr val="black"/>
                </a:solidFill>
                <a:latin typeface="Corbel" panose="020B0503020204020204"/>
                <a:cs typeface="+mn-cs"/>
              </a:rPr>
              <a:t>Fuente: BIOFIN, </a:t>
            </a:r>
            <a:r>
              <a:rPr lang="es-ES_tradnl" sz="1400" i="1" u="none" dirty="0" smtClean="0">
                <a:solidFill>
                  <a:prstClr val="black"/>
                </a:solidFill>
                <a:latin typeface="Corbel" panose="020B0503020204020204"/>
                <a:cs typeface="+mn-cs"/>
              </a:rPr>
              <a:t>2016 con datos de INEGI. </a:t>
            </a:r>
            <a:endParaRPr lang="es-ES_tradnl" sz="1400" i="1" u="none" dirty="0">
              <a:solidFill>
                <a:prstClr val="black"/>
              </a:solidFill>
              <a:latin typeface="Corbel" panose="020B0503020204020204"/>
              <a:cs typeface="+mn-cs"/>
            </a:endParaRPr>
          </a:p>
        </p:txBody>
      </p:sp>
      <p:pic>
        <p:nvPicPr>
          <p:cNvPr id="11" name="Picture 13"/>
          <p:cNvPicPr>
            <a:picLocks noChangeAspect="1"/>
          </p:cNvPicPr>
          <p:nvPr/>
        </p:nvPicPr>
        <p:blipFill rotWithShape="1">
          <a:blip r:embed="rId4"/>
          <a:srcRect l="3011" t="14522" r="12950" b="17530"/>
          <a:stretch/>
        </p:blipFill>
        <p:spPr>
          <a:xfrm>
            <a:off x="55140" y="6102561"/>
            <a:ext cx="1706423" cy="736304"/>
          </a:xfrm>
          <a:prstGeom prst="rect">
            <a:avLst/>
          </a:prstGeom>
        </p:spPr>
      </p:pic>
    </p:spTree>
    <p:extLst>
      <p:ext uri="{BB962C8B-B14F-4D97-AF65-F5344CB8AC3E}">
        <p14:creationId xmlns:p14="http://schemas.microsoft.com/office/powerpoint/2010/main" val="3493312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Sector Ambiental en el PEF 2016 y </a:t>
            </a:r>
            <a:r>
              <a:rPr lang="es-MX" smtClean="0"/>
              <a:t>2017  </a:t>
            </a:r>
            <a:endParaRPr lang="es-MX" dirty="0"/>
          </a:p>
        </p:txBody>
      </p:sp>
      <p:sp>
        <p:nvSpPr>
          <p:cNvPr id="6" name="CuadroTexto 5"/>
          <p:cNvSpPr txBox="1"/>
          <p:nvPr/>
        </p:nvSpPr>
        <p:spPr>
          <a:xfrm>
            <a:off x="10102070" y="2749424"/>
            <a:ext cx="3479797" cy="1107996"/>
          </a:xfrm>
          <a:prstGeom prst="rect">
            <a:avLst/>
          </a:prstGeom>
          <a:noFill/>
        </p:spPr>
        <p:txBody>
          <a:bodyPr wrap="square" rtlCol="0">
            <a:spAutoFit/>
          </a:bodyPr>
          <a:lstStyle/>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r>
              <a:rPr lang="es-ES_tradnl" sz="1100" u="none" dirty="0" smtClean="0">
                <a:solidFill>
                  <a:prstClr val="black"/>
                </a:solidFill>
                <a:latin typeface="Corbel" panose="020B0503020204020204"/>
                <a:cs typeface="+mn-cs"/>
              </a:rPr>
              <a:t>*Presupuesto aprobado</a:t>
            </a:r>
          </a:p>
          <a:p>
            <a:pPr defTabSz="457200" fontAlgn="auto">
              <a:spcBef>
                <a:spcPts val="0"/>
              </a:spcBef>
              <a:spcAft>
                <a:spcPts val="0"/>
              </a:spcAft>
            </a:pPr>
            <a:r>
              <a:rPr lang="es-ES_tradnl" sz="1100" u="none" dirty="0" smtClean="0">
                <a:solidFill>
                  <a:prstClr val="black"/>
                </a:solidFill>
                <a:latin typeface="Corbel" panose="020B0503020204020204"/>
                <a:cs typeface="+mn-cs"/>
              </a:rPr>
              <a:t>**Proyecto de presupuesto</a:t>
            </a:r>
            <a:endParaRPr lang="es-ES_tradnl" sz="1100" u="none" dirty="0">
              <a:solidFill>
                <a:prstClr val="black"/>
              </a:solidFill>
              <a:latin typeface="Corbel" panose="020B0503020204020204"/>
              <a:cs typeface="+mn-cs"/>
            </a:endParaRPr>
          </a:p>
        </p:txBody>
      </p:sp>
      <p:sp>
        <p:nvSpPr>
          <p:cNvPr id="7" name="CuadroTexto 5"/>
          <p:cNvSpPr txBox="1"/>
          <p:nvPr/>
        </p:nvSpPr>
        <p:spPr>
          <a:xfrm>
            <a:off x="9312796" y="5919281"/>
            <a:ext cx="3479797" cy="938719"/>
          </a:xfrm>
          <a:prstGeom prst="rect">
            <a:avLst/>
          </a:prstGeom>
          <a:noFill/>
        </p:spPr>
        <p:txBody>
          <a:bodyPr wrap="square" rtlCol="0">
            <a:spAutoFit/>
          </a:bodyPr>
          <a:lstStyle/>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endParaRPr lang="es-ES_tradnl" sz="1100" u="none" dirty="0" smtClean="0">
              <a:solidFill>
                <a:prstClr val="black"/>
              </a:solidFill>
              <a:latin typeface="Corbel" panose="020B0503020204020204"/>
              <a:cs typeface="+mn-cs"/>
            </a:endParaRPr>
          </a:p>
          <a:p>
            <a:pPr defTabSz="457200" fontAlgn="auto">
              <a:spcBef>
                <a:spcPts val="0"/>
              </a:spcBef>
              <a:spcAft>
                <a:spcPts val="0"/>
              </a:spcAft>
            </a:pPr>
            <a:endParaRPr lang="es-ES_tradnl" sz="1100" u="none" dirty="0">
              <a:solidFill>
                <a:prstClr val="black"/>
              </a:solidFill>
              <a:latin typeface="Corbel" panose="020B0503020204020204"/>
              <a:cs typeface="+mn-cs"/>
            </a:endParaRPr>
          </a:p>
          <a:p>
            <a:pPr defTabSz="457200" fontAlgn="auto">
              <a:spcBef>
                <a:spcPts val="0"/>
              </a:spcBef>
              <a:spcAft>
                <a:spcPts val="0"/>
              </a:spcAft>
            </a:pPr>
            <a:r>
              <a:rPr lang="es-ES_tradnl" sz="1100" u="none" dirty="0" smtClean="0">
                <a:solidFill>
                  <a:prstClr val="black"/>
                </a:solidFill>
                <a:latin typeface="Corbel" panose="020B0503020204020204"/>
                <a:cs typeface="+mn-cs"/>
              </a:rPr>
              <a:t>Fuente: Transparencia Presupuestaria </a:t>
            </a:r>
            <a:endParaRPr lang="es-ES_tradnl" sz="1100" u="none" dirty="0">
              <a:solidFill>
                <a:prstClr val="black"/>
              </a:solidFill>
              <a:latin typeface="Corbel" panose="020B0503020204020204"/>
              <a:cs typeface="+mn-cs"/>
            </a:endParaRPr>
          </a:p>
        </p:txBody>
      </p:sp>
      <p:sp>
        <p:nvSpPr>
          <p:cNvPr id="9" name="Rectangle 8"/>
          <p:cNvSpPr/>
          <p:nvPr/>
        </p:nvSpPr>
        <p:spPr>
          <a:xfrm>
            <a:off x="3459480" y="42656"/>
            <a:ext cx="8281835" cy="707886"/>
          </a:xfrm>
          <a:prstGeom prst="rect">
            <a:avLst/>
          </a:prstGeom>
        </p:spPr>
        <p:txBody>
          <a:bodyPr wrap="square">
            <a:spAutoFit/>
          </a:bodyPr>
          <a:lstStyle/>
          <a:p>
            <a:pPr defTabSz="457200" fontAlgn="auto">
              <a:spcBef>
                <a:spcPts val="0"/>
              </a:spcBef>
              <a:spcAft>
                <a:spcPts val="0"/>
              </a:spcAft>
            </a:pPr>
            <a:r>
              <a:rPr lang="es-MX" sz="2000" b="1" u="none" dirty="0" smtClean="0">
                <a:ln w="0"/>
                <a:solidFill>
                  <a:prstClr val="black"/>
                </a:solidFill>
                <a:latin typeface="Franklin Gothic Book" panose="020B0503020102020204" pitchFamily="34" charset="0"/>
                <a:cs typeface="+mn-cs"/>
              </a:rPr>
              <a:t>Sin </a:t>
            </a:r>
            <a:r>
              <a:rPr lang="es-MX" sz="2000" b="1" u="none" dirty="0" smtClean="0">
                <a:ln w="0"/>
                <a:solidFill>
                  <a:prstClr val="black"/>
                </a:solidFill>
                <a:latin typeface="Franklin Gothic Book" panose="020B0503020102020204" pitchFamily="34" charset="0"/>
                <a:cs typeface="+mn-cs"/>
              </a:rPr>
              <a:t>embargo, las presiones sobre el Gasto Público Federal podrían modificar esta tendencia. </a:t>
            </a:r>
            <a:endParaRPr lang="es-MX" sz="2000" b="1" u="none" dirty="0" smtClean="0">
              <a:ln w="0"/>
              <a:solidFill>
                <a:prstClr val="black"/>
              </a:solidFill>
              <a:latin typeface="Franklin Gothic Book" panose="020B0503020102020204" pitchFamily="34" charset="0"/>
              <a:cs typeface="+mn-cs"/>
            </a:endParaRPr>
          </a:p>
        </p:txBody>
      </p:sp>
      <p:graphicFrame>
        <p:nvGraphicFramePr>
          <p:cNvPr id="10" name="Chart 9"/>
          <p:cNvGraphicFramePr>
            <a:graphicFrameLocks/>
          </p:cNvGraphicFramePr>
          <p:nvPr>
            <p:extLst/>
          </p:nvPr>
        </p:nvGraphicFramePr>
        <p:xfrm>
          <a:off x="3459480" y="947530"/>
          <a:ext cx="5035163" cy="6003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nvPr>
        </p:nvGraphicFramePr>
        <p:xfrm>
          <a:off x="8477254" y="1096830"/>
          <a:ext cx="3264061" cy="2350596"/>
        </p:xfrm>
        <a:graphic>
          <a:graphicData uri="http://schemas.openxmlformats.org/drawingml/2006/table">
            <a:tbl>
              <a:tblPr>
                <a:tableStyleId>{5C22544A-7EE6-4342-B048-85BDC9FD1C3A}</a:tableStyleId>
              </a:tblPr>
              <a:tblGrid>
                <a:gridCol w="1017370"/>
                <a:gridCol w="602196"/>
                <a:gridCol w="474562"/>
                <a:gridCol w="567159"/>
                <a:gridCol w="602774"/>
              </a:tblGrid>
              <a:tr h="353463">
                <a:tc>
                  <a:txBody>
                    <a:bodyPr/>
                    <a:lstStyle/>
                    <a:p>
                      <a:pPr algn="ctr" fontAlgn="b"/>
                      <a:r>
                        <a:rPr lang="es-MX" sz="1100" b="1" u="none" strike="noStrike" dirty="0">
                          <a:effectLst/>
                        </a:rPr>
                        <a:t> </a:t>
                      </a:r>
                      <a:endParaRPr lang="es-MX" sz="1100" b="1" i="0" u="none" strike="noStrike" dirty="0">
                        <a:solidFill>
                          <a:srgbClr val="FFFFFF"/>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b="1" u="none" strike="noStrike" dirty="0" smtClean="0">
                          <a:effectLst/>
                        </a:rPr>
                        <a:t>2015*</a:t>
                      </a:r>
                      <a:endParaRPr lang="es-MX" sz="1100" b="1" i="0" u="none" strike="noStrike" dirty="0">
                        <a:solidFill>
                          <a:srgbClr val="FFFFFF"/>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b="1" u="none" strike="noStrike" dirty="0" smtClean="0">
                          <a:effectLst/>
                        </a:rPr>
                        <a:t>2016*</a:t>
                      </a:r>
                      <a:endParaRPr lang="es-MX" sz="1100" b="1" i="0" u="none" strike="noStrike" dirty="0">
                        <a:solidFill>
                          <a:srgbClr val="FFFFFF"/>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b="1" u="none" strike="noStrike" dirty="0" smtClean="0">
                          <a:effectLst/>
                        </a:rPr>
                        <a:t>2017**</a:t>
                      </a:r>
                      <a:endParaRPr lang="es-MX" sz="1100" b="1" i="0" u="none" strike="noStrike" dirty="0">
                        <a:solidFill>
                          <a:srgbClr val="FFFFFF"/>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100" b="1" u="none" strike="noStrike" dirty="0">
                          <a:effectLst/>
                        </a:rPr>
                        <a:t>Var % </a:t>
                      </a:r>
                      <a:r>
                        <a:rPr lang="es-MX" sz="1100" b="1" u="none" strike="noStrike" dirty="0" smtClean="0">
                          <a:effectLst/>
                        </a:rPr>
                        <a:t>2017-2016</a:t>
                      </a:r>
                      <a:endParaRPr lang="es-MX" sz="1100" b="1" i="0" u="none" strike="noStrike" dirty="0">
                        <a:solidFill>
                          <a:srgbClr val="FFFFFF"/>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6066">
                <a:tc>
                  <a:txBody>
                    <a:bodyPr/>
                    <a:lstStyle/>
                    <a:p>
                      <a:pPr algn="ctr" fontAlgn="b"/>
                      <a:r>
                        <a:rPr lang="es-MX" sz="1100" b="1" u="none" strike="noStrike" dirty="0">
                          <a:effectLst/>
                        </a:rPr>
                        <a:t>Total general</a:t>
                      </a:r>
                      <a:endParaRPr lang="es-MX" sz="1100" b="1" i="0" u="none" strike="noStrike" dirty="0">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100" b="1" u="none" strike="noStrike" dirty="0">
                          <a:effectLst/>
                        </a:rPr>
                        <a:t>67,977</a:t>
                      </a:r>
                      <a:endParaRPr lang="es-MX" sz="1100" b="1" i="0" u="none" strike="noStrike" dirty="0">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100" b="1" u="none" strike="noStrike" dirty="0">
                          <a:effectLst/>
                        </a:rPr>
                        <a:t>55,770</a:t>
                      </a:r>
                      <a:endParaRPr lang="es-MX" sz="1100" b="1" i="0" u="none" strike="noStrike" dirty="0">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100" b="1" u="none" strike="noStrike" dirty="0">
                          <a:effectLst/>
                        </a:rPr>
                        <a:t>35,979</a:t>
                      </a:r>
                      <a:endParaRPr lang="es-MX" sz="1100" b="1" i="0" u="none" strike="noStrike" dirty="0">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200" b="1" u="none" strike="noStrike" dirty="0">
                          <a:solidFill>
                            <a:srgbClr val="C00000"/>
                          </a:solidFill>
                          <a:effectLst/>
                        </a:rPr>
                        <a:t>-35.5 </a:t>
                      </a:r>
                      <a:endParaRPr lang="es-MX" sz="1200" b="1" i="0" u="none" strike="noStrike" dirty="0">
                        <a:solidFill>
                          <a:srgbClr val="C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236">
                <a:tc>
                  <a:txBody>
                    <a:bodyPr/>
                    <a:lstStyle/>
                    <a:p>
                      <a:pPr algn="ctr" fontAlgn="b"/>
                      <a:r>
                        <a:rPr lang="es-MX" sz="1100" b="1" u="none" strike="noStrike" dirty="0">
                          <a:solidFill>
                            <a:schemeClr val="bg1"/>
                          </a:solidFill>
                          <a:effectLst/>
                        </a:rPr>
                        <a:t>CONAGUA</a:t>
                      </a:r>
                      <a:endParaRPr lang="es-MX" sz="1100" b="1" i="0" u="none" strike="noStrike" dirty="0">
                        <a:solidFill>
                          <a:schemeClr val="bg1"/>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r" fontAlgn="b"/>
                      <a:r>
                        <a:rPr lang="es-MX" sz="1100" u="none" strike="noStrike">
                          <a:effectLst/>
                        </a:rPr>
                        <a:t>50,563</a:t>
                      </a:r>
                      <a:endParaRPr lang="es-MX" sz="1100" b="0" i="0" u="none" strike="noStrike">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s-MX" sz="1100" u="none" strike="noStrike">
                          <a:effectLst/>
                        </a:rPr>
                        <a:t>40,978</a:t>
                      </a:r>
                      <a:endParaRPr lang="es-MX" sz="1100" b="0" i="0" u="none" strike="noStrike">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s-MX" sz="1100" u="none" strike="noStrike" dirty="0">
                          <a:effectLst/>
                        </a:rPr>
                        <a:t>26,099</a:t>
                      </a:r>
                      <a:endParaRPr lang="es-MX" sz="1100" b="0" i="0" u="none" strike="noStrike" dirty="0">
                        <a:solidFill>
                          <a:srgbClr val="0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s-MX" sz="1200" b="1" u="none" strike="noStrike" dirty="0">
                          <a:solidFill>
                            <a:srgbClr val="C00000"/>
                          </a:solidFill>
                          <a:effectLst/>
                        </a:rPr>
                        <a:t>-36.3 </a:t>
                      </a:r>
                      <a:endParaRPr lang="es-MX" sz="1200" b="1" i="0" u="none" strike="noStrike" dirty="0">
                        <a:solidFill>
                          <a:srgbClr val="C00000"/>
                        </a:solidFill>
                        <a:effectLst/>
                        <a:latin typeface="Calibri" panose="020F0502020204030204" pitchFamily="34" charset="0"/>
                      </a:endParaRPr>
                    </a:p>
                  </a:txBody>
                  <a:tcPr marL="6522" marR="6522" marT="6522" marB="0" anchor="b">
                    <a:lnT w="12700" cap="flat" cmpd="sng" algn="ctr">
                      <a:solidFill>
                        <a:schemeClr val="tx1"/>
                      </a:solidFill>
                      <a:prstDash val="solid"/>
                      <a:round/>
                      <a:headEnd type="none" w="med" len="med"/>
                      <a:tailEnd type="none" w="med" len="med"/>
                    </a:lnT>
                    <a:solidFill>
                      <a:schemeClr val="bg1"/>
                    </a:solidFill>
                  </a:tcPr>
                </a:tc>
              </a:tr>
              <a:tr h="150471">
                <a:tc>
                  <a:txBody>
                    <a:bodyPr/>
                    <a:lstStyle/>
                    <a:p>
                      <a:pPr algn="ctr" fontAlgn="b"/>
                      <a:r>
                        <a:rPr lang="es-MX" sz="1100" b="1" u="none" strike="noStrike" dirty="0">
                          <a:solidFill>
                            <a:schemeClr val="bg1"/>
                          </a:solidFill>
                          <a:effectLst/>
                        </a:rPr>
                        <a:t>CONAFOR</a:t>
                      </a:r>
                      <a:endParaRPr lang="es-MX" sz="1100" b="1" i="0" u="none" strike="noStrike" dirty="0">
                        <a:solidFill>
                          <a:schemeClr val="bg1"/>
                        </a:solidFill>
                        <a:effectLst/>
                        <a:latin typeface="Calibri" panose="020F0502020204030204" pitchFamily="34" charset="0"/>
                      </a:endParaRPr>
                    </a:p>
                  </a:txBody>
                  <a:tcPr marL="6522" marR="6522" marT="6522" marB="0" anchor="b">
                    <a:solidFill>
                      <a:srgbClr val="663300"/>
                    </a:solidFill>
                  </a:tcPr>
                </a:tc>
                <a:tc>
                  <a:txBody>
                    <a:bodyPr/>
                    <a:lstStyle/>
                    <a:p>
                      <a:pPr algn="r" fontAlgn="b"/>
                      <a:r>
                        <a:rPr lang="es-MX" sz="1100" u="none" strike="noStrike">
                          <a:effectLst/>
                        </a:rPr>
                        <a:t>7,744</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7,488</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dirty="0">
                          <a:effectLst/>
                        </a:rPr>
                        <a:t>3,813</a:t>
                      </a:r>
                      <a:endParaRPr lang="es-MX" sz="1100" b="0" i="0" u="none" strike="noStrike" dirty="0">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200" b="1" u="none" strike="noStrike" dirty="0">
                          <a:solidFill>
                            <a:srgbClr val="C00000"/>
                          </a:solidFill>
                          <a:effectLst/>
                        </a:rPr>
                        <a:t>-49.1 </a:t>
                      </a:r>
                      <a:endParaRPr lang="es-MX" sz="1200" b="1" i="0" u="none" strike="noStrike" dirty="0">
                        <a:solidFill>
                          <a:srgbClr val="C00000"/>
                        </a:solidFill>
                        <a:effectLst/>
                        <a:latin typeface="Calibri" panose="020F0502020204030204" pitchFamily="34" charset="0"/>
                      </a:endParaRPr>
                    </a:p>
                  </a:txBody>
                  <a:tcPr marL="6522" marR="6522" marT="6522" marB="0" anchor="b">
                    <a:solidFill>
                      <a:schemeClr val="bg1"/>
                    </a:solidFill>
                  </a:tcPr>
                </a:tc>
              </a:tr>
              <a:tr h="146264">
                <a:tc>
                  <a:txBody>
                    <a:bodyPr/>
                    <a:lstStyle/>
                    <a:p>
                      <a:pPr algn="ctr" fontAlgn="b"/>
                      <a:r>
                        <a:rPr lang="es-MX" sz="1100" b="1" u="none" strike="noStrike" dirty="0">
                          <a:solidFill>
                            <a:schemeClr val="bg1"/>
                          </a:solidFill>
                          <a:effectLst/>
                        </a:rPr>
                        <a:t>SEMARNAT</a:t>
                      </a:r>
                      <a:endParaRPr lang="es-MX" sz="1100" b="1" i="0" u="none" strike="noStrike" dirty="0">
                        <a:solidFill>
                          <a:schemeClr val="bg1"/>
                        </a:solidFill>
                        <a:effectLst/>
                        <a:latin typeface="Calibri" panose="020F0502020204030204" pitchFamily="34" charset="0"/>
                      </a:endParaRPr>
                    </a:p>
                  </a:txBody>
                  <a:tcPr marL="6522" marR="6522" marT="6522" marB="0" anchor="b">
                    <a:solidFill>
                      <a:schemeClr val="accent2">
                        <a:lumMod val="60000"/>
                        <a:lumOff val="40000"/>
                      </a:schemeClr>
                    </a:solidFill>
                  </a:tcPr>
                </a:tc>
                <a:tc>
                  <a:txBody>
                    <a:bodyPr/>
                    <a:lstStyle/>
                    <a:p>
                      <a:pPr algn="r" fontAlgn="b"/>
                      <a:r>
                        <a:rPr lang="es-MX" sz="1100" u="none" strike="noStrike">
                          <a:effectLst/>
                        </a:rPr>
                        <a:t>6,852</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4,540</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3,602</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200" b="1" u="none" strike="noStrike" dirty="0">
                          <a:solidFill>
                            <a:srgbClr val="C00000"/>
                          </a:solidFill>
                          <a:effectLst/>
                        </a:rPr>
                        <a:t>-20.6 </a:t>
                      </a:r>
                      <a:endParaRPr lang="es-MX" sz="1200" b="1" i="0" u="none" strike="noStrike" dirty="0">
                        <a:solidFill>
                          <a:srgbClr val="C00000"/>
                        </a:solidFill>
                        <a:effectLst/>
                        <a:latin typeface="Calibri" panose="020F0502020204030204" pitchFamily="34" charset="0"/>
                      </a:endParaRPr>
                    </a:p>
                  </a:txBody>
                  <a:tcPr marL="6522" marR="6522" marT="6522" marB="0" anchor="b">
                    <a:solidFill>
                      <a:schemeClr val="bg1"/>
                    </a:solidFill>
                  </a:tcPr>
                </a:tc>
              </a:tr>
              <a:tr h="118908">
                <a:tc>
                  <a:txBody>
                    <a:bodyPr/>
                    <a:lstStyle/>
                    <a:p>
                      <a:pPr algn="ctr" fontAlgn="b"/>
                      <a:r>
                        <a:rPr lang="es-MX" sz="1100" b="1" u="none" strike="noStrike" dirty="0">
                          <a:solidFill>
                            <a:schemeClr val="bg1"/>
                          </a:solidFill>
                          <a:effectLst/>
                        </a:rPr>
                        <a:t>CONANP</a:t>
                      </a:r>
                      <a:endParaRPr lang="es-MX" sz="1100" b="1" i="0" u="none" strike="noStrike" dirty="0">
                        <a:solidFill>
                          <a:schemeClr val="bg1"/>
                        </a:solidFill>
                        <a:effectLst/>
                        <a:latin typeface="Calibri" panose="020F0502020204030204" pitchFamily="34" charset="0"/>
                      </a:endParaRPr>
                    </a:p>
                  </a:txBody>
                  <a:tcPr marL="6522" marR="6522" marT="6522" marB="0" anchor="b">
                    <a:solidFill>
                      <a:schemeClr val="accent5">
                        <a:lumMod val="50000"/>
                      </a:schemeClr>
                    </a:solidFill>
                  </a:tcPr>
                </a:tc>
                <a:tc>
                  <a:txBody>
                    <a:bodyPr/>
                    <a:lstStyle/>
                    <a:p>
                      <a:pPr algn="r" fontAlgn="b"/>
                      <a:r>
                        <a:rPr lang="es-MX" sz="1100" u="none" strike="noStrike">
                          <a:effectLst/>
                        </a:rPr>
                        <a:t>1,186</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1,359</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dirty="0">
                          <a:effectLst/>
                        </a:rPr>
                        <a:t>1,018</a:t>
                      </a:r>
                      <a:endParaRPr lang="es-MX" sz="1100" b="0" i="0" u="none" strike="noStrike" dirty="0">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200" b="1" u="none" strike="noStrike" dirty="0">
                          <a:solidFill>
                            <a:srgbClr val="C00000"/>
                          </a:solidFill>
                          <a:effectLst/>
                        </a:rPr>
                        <a:t>-25.0 </a:t>
                      </a:r>
                      <a:endParaRPr lang="es-MX" sz="1200" b="1" i="0" u="none" strike="noStrike" dirty="0">
                        <a:solidFill>
                          <a:srgbClr val="C00000"/>
                        </a:solidFill>
                        <a:effectLst/>
                        <a:latin typeface="Calibri" panose="020F0502020204030204" pitchFamily="34" charset="0"/>
                      </a:endParaRPr>
                    </a:p>
                  </a:txBody>
                  <a:tcPr marL="6522" marR="6522" marT="6522" marB="0" anchor="b">
                    <a:solidFill>
                      <a:schemeClr val="bg1"/>
                    </a:solidFill>
                  </a:tcPr>
                </a:tc>
              </a:tr>
              <a:tr h="0">
                <a:tc>
                  <a:txBody>
                    <a:bodyPr/>
                    <a:lstStyle/>
                    <a:p>
                      <a:pPr algn="ctr" fontAlgn="b"/>
                      <a:r>
                        <a:rPr lang="es-MX" sz="1100" b="1" u="none" strike="noStrike" dirty="0">
                          <a:solidFill>
                            <a:schemeClr val="bg1"/>
                          </a:solidFill>
                          <a:effectLst/>
                        </a:rPr>
                        <a:t>PROFEPA</a:t>
                      </a:r>
                      <a:endParaRPr lang="es-MX" sz="1100" b="1" i="0" u="none" strike="noStrike" dirty="0">
                        <a:solidFill>
                          <a:schemeClr val="bg1"/>
                        </a:solidFill>
                        <a:effectLst/>
                        <a:latin typeface="Calibri" panose="020F0502020204030204" pitchFamily="34" charset="0"/>
                      </a:endParaRPr>
                    </a:p>
                  </a:txBody>
                  <a:tcPr marL="6522" marR="6522" marT="6522" marB="0" anchor="b">
                    <a:solidFill>
                      <a:schemeClr val="accent5"/>
                    </a:solidFill>
                  </a:tcPr>
                </a:tc>
                <a:tc>
                  <a:txBody>
                    <a:bodyPr/>
                    <a:lstStyle/>
                    <a:p>
                      <a:pPr algn="r" fontAlgn="b"/>
                      <a:r>
                        <a:rPr lang="es-MX" sz="1100" u="none" strike="noStrike">
                          <a:effectLst/>
                        </a:rPr>
                        <a:t>1,107</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968</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989</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400" b="1" u="none" strike="noStrike" dirty="0">
                          <a:effectLst/>
                        </a:rPr>
                        <a:t>2.1 </a:t>
                      </a:r>
                      <a:endParaRPr lang="es-MX" sz="1400" b="1" i="0" u="none" strike="noStrike" dirty="0">
                        <a:solidFill>
                          <a:srgbClr val="000000"/>
                        </a:solidFill>
                        <a:effectLst/>
                        <a:latin typeface="Calibri" panose="020F0502020204030204" pitchFamily="34" charset="0"/>
                      </a:endParaRPr>
                    </a:p>
                  </a:txBody>
                  <a:tcPr marL="6522" marR="6522" marT="6522" marB="0" anchor="b">
                    <a:solidFill>
                      <a:schemeClr val="bg1"/>
                    </a:solidFill>
                  </a:tcPr>
                </a:tc>
              </a:tr>
              <a:tr h="0">
                <a:tc>
                  <a:txBody>
                    <a:bodyPr/>
                    <a:lstStyle/>
                    <a:p>
                      <a:pPr algn="ctr" fontAlgn="b"/>
                      <a:r>
                        <a:rPr lang="es-MX" sz="1100" b="1" u="none" strike="noStrike" dirty="0">
                          <a:solidFill>
                            <a:schemeClr val="bg1"/>
                          </a:solidFill>
                          <a:effectLst/>
                        </a:rPr>
                        <a:t>IMTA</a:t>
                      </a:r>
                      <a:endParaRPr lang="es-MX" sz="1100" b="1" i="0" u="none" strike="noStrike" dirty="0">
                        <a:solidFill>
                          <a:schemeClr val="bg1"/>
                        </a:solidFill>
                        <a:effectLst/>
                        <a:latin typeface="Calibri" panose="020F0502020204030204" pitchFamily="34" charset="0"/>
                      </a:endParaRPr>
                    </a:p>
                  </a:txBody>
                  <a:tcPr marL="6522" marR="6522" marT="6522" marB="0" anchor="b">
                    <a:solidFill>
                      <a:schemeClr val="tx1"/>
                    </a:solidFill>
                  </a:tcPr>
                </a:tc>
                <a:tc>
                  <a:txBody>
                    <a:bodyPr/>
                    <a:lstStyle/>
                    <a:p>
                      <a:pPr algn="r" fontAlgn="b"/>
                      <a:r>
                        <a:rPr lang="es-MX" sz="1100" u="none" strike="noStrike">
                          <a:effectLst/>
                        </a:rPr>
                        <a:t>267</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231</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100" u="none" strike="noStrike">
                          <a:effectLst/>
                        </a:rPr>
                        <a:t>245</a:t>
                      </a:r>
                      <a:endParaRPr lang="es-MX" sz="1100" b="0" i="0" u="none" strike="noStrike">
                        <a:solidFill>
                          <a:srgbClr val="000000"/>
                        </a:solidFill>
                        <a:effectLst/>
                        <a:latin typeface="Calibri" panose="020F0502020204030204" pitchFamily="34" charset="0"/>
                      </a:endParaRPr>
                    </a:p>
                  </a:txBody>
                  <a:tcPr marL="6522" marR="6522" marT="6522" marB="0" anchor="b">
                    <a:solidFill>
                      <a:schemeClr val="bg1"/>
                    </a:solidFill>
                  </a:tcPr>
                </a:tc>
                <a:tc>
                  <a:txBody>
                    <a:bodyPr/>
                    <a:lstStyle/>
                    <a:p>
                      <a:pPr algn="r" fontAlgn="b"/>
                      <a:r>
                        <a:rPr lang="es-MX" sz="1400" b="1" u="none" strike="noStrike" dirty="0">
                          <a:effectLst/>
                        </a:rPr>
                        <a:t>6.2 </a:t>
                      </a:r>
                      <a:endParaRPr lang="es-MX" sz="1400" b="1" i="0" u="none" strike="noStrike" dirty="0">
                        <a:solidFill>
                          <a:srgbClr val="000000"/>
                        </a:solidFill>
                        <a:effectLst/>
                        <a:latin typeface="Calibri" panose="020F0502020204030204" pitchFamily="34" charset="0"/>
                      </a:endParaRPr>
                    </a:p>
                  </a:txBody>
                  <a:tcPr marL="6522" marR="6522" marT="6522" marB="0" anchor="b">
                    <a:solidFill>
                      <a:schemeClr val="bg1"/>
                    </a:solidFill>
                  </a:tcPr>
                </a:tc>
              </a:tr>
              <a:tr h="0">
                <a:tc>
                  <a:txBody>
                    <a:bodyPr/>
                    <a:lstStyle/>
                    <a:p>
                      <a:pPr algn="ctr" fontAlgn="b"/>
                      <a:r>
                        <a:rPr lang="es-MX" sz="1100" b="1" u="none" strike="noStrike" dirty="0">
                          <a:solidFill>
                            <a:schemeClr val="bg1"/>
                          </a:solidFill>
                          <a:effectLst/>
                        </a:rPr>
                        <a:t>INECC</a:t>
                      </a:r>
                      <a:endParaRPr lang="es-MX" sz="1100" b="1" i="0" u="none" strike="noStrike" dirty="0">
                        <a:solidFill>
                          <a:schemeClr val="bg1"/>
                        </a:solidFill>
                        <a:effectLst/>
                        <a:latin typeface="Calibri" panose="020F0502020204030204" pitchFamily="34" charset="0"/>
                      </a:endParaRPr>
                    </a:p>
                  </a:txBody>
                  <a:tcPr marL="6522" marR="6522" marT="6522" marB="0" anchor="b">
                    <a:lnB w="12700" cap="flat" cmpd="sng" algn="ctr">
                      <a:solidFill>
                        <a:schemeClr val="tx1"/>
                      </a:solidFill>
                      <a:prstDash val="solid"/>
                      <a:round/>
                      <a:headEnd type="none" w="med" len="med"/>
                      <a:tailEnd type="none" w="med" len="med"/>
                    </a:lnB>
                    <a:solidFill>
                      <a:srgbClr val="C00000"/>
                    </a:solidFill>
                  </a:tcPr>
                </a:tc>
                <a:tc>
                  <a:txBody>
                    <a:bodyPr/>
                    <a:lstStyle/>
                    <a:p>
                      <a:pPr algn="r" fontAlgn="b"/>
                      <a:r>
                        <a:rPr lang="es-MX" sz="1100" u="none" strike="noStrike">
                          <a:effectLst/>
                        </a:rPr>
                        <a:t>258</a:t>
                      </a:r>
                      <a:endParaRPr lang="es-MX" sz="1100" b="0" i="0" u="none" strike="noStrike">
                        <a:solidFill>
                          <a:srgbClr val="000000"/>
                        </a:solidFill>
                        <a:effectLst/>
                        <a:latin typeface="Calibri" panose="020F0502020204030204" pitchFamily="34" charset="0"/>
                      </a:endParaRPr>
                    </a:p>
                  </a:txBody>
                  <a:tcPr marL="6522" marR="6522" marT="6522"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100" u="none" strike="noStrike">
                          <a:effectLst/>
                        </a:rPr>
                        <a:t>207</a:t>
                      </a:r>
                      <a:endParaRPr lang="es-MX" sz="1100" b="0" i="0" u="none" strike="noStrike">
                        <a:solidFill>
                          <a:srgbClr val="000000"/>
                        </a:solidFill>
                        <a:effectLst/>
                        <a:latin typeface="Calibri" panose="020F0502020204030204" pitchFamily="34" charset="0"/>
                      </a:endParaRPr>
                    </a:p>
                  </a:txBody>
                  <a:tcPr marL="6522" marR="6522" marT="6522"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100" u="none" strike="noStrike">
                          <a:effectLst/>
                        </a:rPr>
                        <a:t>212</a:t>
                      </a:r>
                      <a:endParaRPr lang="es-MX" sz="1100" b="0" i="0" u="none" strike="noStrike">
                        <a:solidFill>
                          <a:srgbClr val="000000"/>
                        </a:solidFill>
                        <a:effectLst/>
                        <a:latin typeface="Calibri" panose="020F0502020204030204" pitchFamily="34" charset="0"/>
                      </a:endParaRPr>
                    </a:p>
                  </a:txBody>
                  <a:tcPr marL="6522" marR="6522" marT="6522" marB="0" anchor="b">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s-MX" sz="1400" b="1" u="none" strike="noStrike" dirty="0">
                          <a:effectLst/>
                        </a:rPr>
                        <a:t>2.2 </a:t>
                      </a:r>
                      <a:endParaRPr lang="es-MX" sz="1400" b="1" i="0" u="none" strike="noStrike" dirty="0">
                        <a:solidFill>
                          <a:srgbClr val="000000"/>
                        </a:solidFill>
                        <a:effectLst/>
                        <a:latin typeface="Calibri" panose="020F0502020204030204" pitchFamily="34" charset="0"/>
                      </a:endParaRPr>
                    </a:p>
                  </a:txBody>
                  <a:tcPr marL="6522" marR="6522" marT="6522" marB="0" anchor="b">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2" name="Straight Arrow Connector 11"/>
          <p:cNvCxnSpPr/>
          <p:nvPr/>
        </p:nvCxnSpPr>
        <p:spPr>
          <a:xfrm>
            <a:off x="4213185" y="1347185"/>
            <a:ext cx="4746687" cy="30642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59872" y="4411389"/>
            <a:ext cx="2882096" cy="1292662"/>
          </a:xfrm>
          <a:prstGeom prst="rect">
            <a:avLst/>
          </a:prstGeom>
          <a:noFill/>
        </p:spPr>
        <p:txBody>
          <a:bodyPr wrap="square" rtlCol="0">
            <a:spAutoFit/>
          </a:bodyPr>
          <a:lstStyle/>
          <a:p>
            <a:pPr defTabSz="457200" fontAlgn="auto">
              <a:spcBef>
                <a:spcPts val="0"/>
              </a:spcBef>
              <a:spcAft>
                <a:spcPts val="0"/>
              </a:spcAft>
            </a:pPr>
            <a:r>
              <a:rPr lang="es-MX" sz="1800" b="1" u="none" dirty="0" smtClean="0">
                <a:solidFill>
                  <a:prstClr val="black"/>
                </a:solidFill>
                <a:latin typeface="Corbel" panose="020B0503020204020204"/>
                <a:cs typeface="+mn-cs"/>
              </a:rPr>
              <a:t>En tan sólo dos años el presupuesto del sector ambiental ha disminuido en un </a:t>
            </a:r>
            <a:r>
              <a:rPr lang="es-MX" sz="2400" b="1" u="none" dirty="0" smtClean="0">
                <a:solidFill>
                  <a:srgbClr val="0F6FC6"/>
                </a:solidFill>
                <a:latin typeface="Corbel" panose="020B0503020204020204"/>
                <a:cs typeface="+mn-cs"/>
              </a:rPr>
              <a:t>47%</a:t>
            </a:r>
            <a:endParaRPr lang="es-MX" sz="1800" b="1" u="none" dirty="0">
              <a:solidFill>
                <a:srgbClr val="0F6FC6"/>
              </a:solidFill>
              <a:latin typeface="Corbel" panose="020B0503020204020204"/>
              <a:cs typeface="+mn-cs"/>
            </a:endParaRPr>
          </a:p>
        </p:txBody>
      </p:sp>
      <p:sp>
        <p:nvSpPr>
          <p:cNvPr id="4" name="TextBox 3"/>
          <p:cNvSpPr txBox="1"/>
          <p:nvPr/>
        </p:nvSpPr>
        <p:spPr>
          <a:xfrm>
            <a:off x="4401519" y="5704051"/>
            <a:ext cx="743918" cy="307777"/>
          </a:xfrm>
          <a:prstGeom prst="rect">
            <a:avLst/>
          </a:prstGeom>
          <a:noFill/>
        </p:spPr>
        <p:txBody>
          <a:bodyPr wrap="square" rtlCol="0">
            <a:spAutoFit/>
          </a:bodyPr>
          <a:lstStyle/>
          <a:p>
            <a:r>
              <a:rPr lang="es-MX" sz="1400" b="1" u="none" dirty="0" smtClean="0">
                <a:solidFill>
                  <a:schemeClr val="bg1"/>
                </a:solidFill>
              </a:rPr>
              <a:t>2015</a:t>
            </a:r>
            <a:endParaRPr lang="es-MX" sz="1400" b="1" u="none" dirty="0">
              <a:solidFill>
                <a:schemeClr val="bg1"/>
              </a:solidFill>
            </a:endParaRPr>
          </a:p>
        </p:txBody>
      </p:sp>
      <p:sp>
        <p:nvSpPr>
          <p:cNvPr id="11" name="TextBox 10"/>
          <p:cNvSpPr txBox="1"/>
          <p:nvPr/>
        </p:nvSpPr>
        <p:spPr>
          <a:xfrm>
            <a:off x="5842610" y="5704050"/>
            <a:ext cx="743918" cy="307777"/>
          </a:xfrm>
          <a:prstGeom prst="rect">
            <a:avLst/>
          </a:prstGeom>
          <a:noFill/>
        </p:spPr>
        <p:txBody>
          <a:bodyPr wrap="square" rtlCol="0">
            <a:spAutoFit/>
          </a:bodyPr>
          <a:lstStyle/>
          <a:p>
            <a:r>
              <a:rPr lang="es-MX" sz="1400" b="1" u="none" dirty="0" smtClean="0">
                <a:solidFill>
                  <a:schemeClr val="bg1"/>
                </a:solidFill>
              </a:rPr>
              <a:t>2016</a:t>
            </a:r>
            <a:endParaRPr lang="es-MX" sz="1400" b="1" u="none" dirty="0">
              <a:solidFill>
                <a:schemeClr val="bg1"/>
              </a:solidFill>
            </a:endParaRPr>
          </a:p>
        </p:txBody>
      </p:sp>
      <p:sp>
        <p:nvSpPr>
          <p:cNvPr id="13" name="TextBox 12"/>
          <p:cNvSpPr txBox="1"/>
          <p:nvPr/>
        </p:nvSpPr>
        <p:spPr>
          <a:xfrm>
            <a:off x="7314697" y="5704049"/>
            <a:ext cx="743918" cy="307777"/>
          </a:xfrm>
          <a:prstGeom prst="rect">
            <a:avLst/>
          </a:prstGeom>
          <a:noFill/>
        </p:spPr>
        <p:txBody>
          <a:bodyPr wrap="square" rtlCol="0">
            <a:spAutoFit/>
          </a:bodyPr>
          <a:lstStyle/>
          <a:p>
            <a:r>
              <a:rPr lang="es-MX" sz="1400" b="1" u="none" dirty="0" smtClean="0">
                <a:solidFill>
                  <a:schemeClr val="bg1"/>
                </a:solidFill>
              </a:rPr>
              <a:t>2017</a:t>
            </a:r>
            <a:endParaRPr lang="es-MX" sz="1400" b="1" u="none" dirty="0">
              <a:solidFill>
                <a:schemeClr val="bg1"/>
              </a:solidFill>
            </a:endParaRPr>
          </a:p>
        </p:txBody>
      </p:sp>
      <p:sp>
        <p:nvSpPr>
          <p:cNvPr id="5" name="Rectangle 4"/>
          <p:cNvSpPr/>
          <p:nvPr/>
        </p:nvSpPr>
        <p:spPr>
          <a:xfrm>
            <a:off x="4275162" y="879359"/>
            <a:ext cx="4140116" cy="369332"/>
          </a:xfrm>
          <a:prstGeom prst="rect">
            <a:avLst/>
          </a:prstGeom>
        </p:spPr>
        <p:txBody>
          <a:bodyPr wrap="square">
            <a:spAutoFit/>
          </a:bodyPr>
          <a:lstStyle/>
          <a:p>
            <a:pPr algn="ctr" defTabSz="457200" fontAlgn="auto">
              <a:spcBef>
                <a:spcPts val="0"/>
              </a:spcBef>
              <a:spcAft>
                <a:spcPts val="0"/>
              </a:spcAft>
            </a:pPr>
            <a:r>
              <a:rPr lang="es-MX" sz="1800" b="1" u="none" dirty="0">
                <a:ln w="0"/>
                <a:solidFill>
                  <a:prstClr val="black"/>
                </a:solidFill>
                <a:latin typeface="Franklin Gothic Book" panose="020B0503020102020204" pitchFamily="34" charset="0"/>
              </a:rPr>
              <a:t>(miles de millones de pesos)</a:t>
            </a:r>
            <a:endParaRPr lang="es-MX" sz="1800" b="1" u="none" dirty="0">
              <a:ln w="0"/>
              <a:solidFill>
                <a:srgbClr val="009DD9">
                  <a:lumMod val="50000"/>
                </a:srgbClr>
              </a:solidFill>
              <a:latin typeface="Corbel" panose="020B0503020204020204"/>
            </a:endParaRPr>
          </a:p>
        </p:txBody>
      </p:sp>
    </p:spTree>
    <p:extLst>
      <p:ext uri="{BB962C8B-B14F-4D97-AF65-F5344CB8AC3E}">
        <p14:creationId xmlns:p14="http://schemas.microsoft.com/office/powerpoint/2010/main" val="110497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96" y="1123837"/>
            <a:ext cx="3344290" cy="4601183"/>
          </a:xfrm>
        </p:spPr>
        <p:txBody>
          <a:bodyPr/>
          <a:lstStyle/>
          <a:p>
            <a:r>
              <a:rPr lang="es-ES_tradnl" dirty="0" smtClean="0"/>
              <a:t>Soluciones de financiamiento pueden apoyar la implementación de los ODS</a:t>
            </a:r>
            <a:endParaRPr lang="es-ES_tradnl" dirty="0"/>
          </a:p>
        </p:txBody>
      </p:sp>
      <p:grpSp>
        <p:nvGrpSpPr>
          <p:cNvPr id="4" name="Group 2"/>
          <p:cNvGrpSpPr/>
          <p:nvPr/>
        </p:nvGrpSpPr>
        <p:grpSpPr>
          <a:xfrm>
            <a:off x="4249377" y="1082252"/>
            <a:ext cx="7171059" cy="4337492"/>
            <a:chOff x="595626" y="1321449"/>
            <a:chExt cx="7752425" cy="5312544"/>
          </a:xfrm>
        </p:grpSpPr>
        <p:sp>
          <p:nvSpPr>
            <p:cNvPr id="5" name="Rectangle 10"/>
            <p:cNvSpPr/>
            <p:nvPr/>
          </p:nvSpPr>
          <p:spPr>
            <a:xfrm>
              <a:off x="2969351" y="3680045"/>
              <a:ext cx="2411819" cy="1916887"/>
            </a:xfrm>
            <a:prstGeom prst="rect">
              <a:avLst/>
            </a:prstGeom>
            <a:solidFill>
              <a:schemeClr val="accent4">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fontAlgn="auto">
                <a:lnSpc>
                  <a:spcPct val="107000"/>
                </a:lnSpc>
                <a:spcBef>
                  <a:spcPts val="0"/>
                </a:spcBef>
                <a:spcAft>
                  <a:spcPts val="800"/>
                </a:spcAft>
              </a:pPr>
              <a:r>
                <a:rPr lang="en-US" sz="1800" b="1" u="none" dirty="0" err="1" smtClean="0">
                  <a:solidFill>
                    <a:schemeClr val="bg1"/>
                  </a:solidFill>
                  <a:ea typeface="Calibri" charset="0"/>
                  <a:cs typeface="Times New Roman" charset="0"/>
                </a:rPr>
                <a:t>Evitar</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costos</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futuros</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reduciendo</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impactos</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negativos</a:t>
              </a:r>
              <a:r>
                <a:rPr lang="en-US" sz="1800" b="1" u="none" dirty="0" smtClean="0">
                  <a:solidFill>
                    <a:schemeClr val="bg1"/>
                  </a:solidFill>
                  <a:ea typeface="Calibri" charset="0"/>
                  <a:cs typeface="Times New Roman" charset="0"/>
                </a:rPr>
                <a:t> </a:t>
              </a:r>
            </a:p>
            <a:p>
              <a:pPr algn="ctr" defTabSz="457200" fontAlgn="auto">
                <a:lnSpc>
                  <a:spcPct val="107000"/>
                </a:lnSpc>
                <a:spcBef>
                  <a:spcPts val="0"/>
                </a:spcBef>
                <a:spcAft>
                  <a:spcPts val="800"/>
                </a:spcAft>
              </a:pPr>
              <a:r>
                <a:rPr lang="en-US" sz="1400" b="1" u="none" dirty="0" smtClean="0">
                  <a:solidFill>
                    <a:schemeClr val="bg1"/>
                  </a:solidFill>
                  <a:ea typeface="Calibri" charset="0"/>
                  <a:cs typeface="Times New Roman" charset="0"/>
                </a:rPr>
                <a:t>(</a:t>
              </a:r>
              <a:r>
                <a:rPr lang="en-US" sz="1400" b="1" u="none" dirty="0" err="1" smtClean="0">
                  <a:solidFill>
                    <a:schemeClr val="bg1"/>
                  </a:solidFill>
                  <a:ea typeface="Calibri" charset="0"/>
                  <a:cs typeface="Times New Roman" charset="0"/>
                </a:rPr>
                <a:t>evitar</a:t>
              </a:r>
              <a:r>
                <a:rPr lang="en-US" sz="1400" b="1" u="none" dirty="0">
                  <a:solidFill>
                    <a:schemeClr val="bg1"/>
                  </a:solidFill>
                  <a:ea typeface="Calibri" charset="0"/>
                  <a:cs typeface="Times New Roman" charset="0"/>
                </a:rPr>
                <a:t> </a:t>
              </a:r>
              <a:r>
                <a:rPr lang="en-US" sz="1400" b="1" u="none" dirty="0" smtClean="0">
                  <a:solidFill>
                    <a:schemeClr val="bg1"/>
                  </a:solidFill>
                  <a:ea typeface="Calibri" charset="0"/>
                  <a:cs typeface="Times New Roman" charset="0"/>
                </a:rPr>
                <a:t>tala illegal, </a:t>
              </a:r>
              <a:r>
                <a:rPr lang="en-US" sz="1400" b="1" u="none" dirty="0" err="1" smtClean="0">
                  <a:solidFill>
                    <a:schemeClr val="bg1"/>
                  </a:solidFill>
                  <a:ea typeface="Calibri" charset="0"/>
                  <a:cs typeface="Times New Roman" charset="0"/>
                </a:rPr>
                <a:t>especies</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invasoras</a:t>
              </a:r>
              <a:r>
                <a:rPr lang="en-US" sz="1400" b="1" u="none" dirty="0">
                  <a:solidFill>
                    <a:schemeClr val="bg1"/>
                  </a:solidFill>
                  <a:ea typeface="Calibri" charset="0"/>
                  <a:cs typeface="Times New Roman" charset="0"/>
                </a:rPr>
                <a:t>)</a:t>
              </a:r>
            </a:p>
          </p:txBody>
        </p:sp>
        <p:sp>
          <p:nvSpPr>
            <p:cNvPr id="6" name="Rectangle 11"/>
            <p:cNvSpPr/>
            <p:nvPr/>
          </p:nvSpPr>
          <p:spPr>
            <a:xfrm>
              <a:off x="2928575" y="1422186"/>
              <a:ext cx="2411819" cy="1901349"/>
            </a:xfrm>
            <a:prstGeom prst="rect">
              <a:avLst/>
            </a:prstGeom>
            <a:solidFill>
              <a:srgbClr val="00B0F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fontAlgn="auto">
                <a:lnSpc>
                  <a:spcPct val="107000"/>
                </a:lnSpc>
                <a:spcBef>
                  <a:spcPts val="0"/>
                </a:spcBef>
                <a:spcAft>
                  <a:spcPts val="800"/>
                </a:spcAft>
              </a:pPr>
              <a:r>
                <a:rPr lang="en-US" sz="1800" b="1" u="none" dirty="0" err="1" smtClean="0">
                  <a:solidFill>
                    <a:schemeClr val="bg1"/>
                  </a:solidFill>
                  <a:ea typeface="Calibri" charset="0"/>
                  <a:cs typeface="Times New Roman" charset="0"/>
                </a:rPr>
                <a:t>Eficientar</a:t>
              </a:r>
              <a:r>
                <a:rPr lang="en-US" sz="1800" b="1" u="none" dirty="0" smtClean="0">
                  <a:solidFill>
                    <a:schemeClr val="bg1"/>
                  </a:solidFill>
                  <a:ea typeface="Calibri" charset="0"/>
                  <a:cs typeface="Times New Roman" charset="0"/>
                </a:rPr>
                <a:t> y articular el </a:t>
              </a:r>
              <a:r>
                <a:rPr lang="en-US" sz="1800" b="1" u="none" dirty="0" err="1" smtClean="0">
                  <a:solidFill>
                    <a:schemeClr val="bg1"/>
                  </a:solidFill>
                  <a:ea typeface="Calibri" charset="0"/>
                  <a:cs typeface="Times New Roman" charset="0"/>
                </a:rPr>
                <a:t>gasto</a:t>
              </a:r>
              <a:r>
                <a:rPr lang="en-US" sz="1800" b="1" u="none" dirty="0" smtClean="0">
                  <a:solidFill>
                    <a:schemeClr val="bg1"/>
                  </a:solidFill>
                  <a:ea typeface="Calibri" charset="0"/>
                  <a:cs typeface="Times New Roman" charset="0"/>
                </a:rPr>
                <a:t> </a:t>
              </a:r>
            </a:p>
            <a:p>
              <a:pPr algn="ctr" defTabSz="457200" fontAlgn="auto">
                <a:lnSpc>
                  <a:spcPct val="107000"/>
                </a:lnSpc>
                <a:spcBef>
                  <a:spcPts val="0"/>
                </a:spcBef>
                <a:spcAft>
                  <a:spcPts val="800"/>
                </a:spcAft>
              </a:pPr>
              <a:r>
                <a:rPr lang="en-US" sz="1400" b="1" u="none" dirty="0" smtClean="0">
                  <a:solidFill>
                    <a:schemeClr val="bg1"/>
                  </a:solidFill>
                  <a:ea typeface="Calibri" charset="0"/>
                  <a:cs typeface="Times New Roman" charset="0"/>
                </a:rPr>
                <a:t>(</a:t>
              </a:r>
              <a:r>
                <a:rPr lang="en-US" sz="1400" b="1" u="none" dirty="0" err="1" smtClean="0">
                  <a:solidFill>
                    <a:schemeClr val="bg1"/>
                  </a:solidFill>
                  <a:ea typeface="Calibri" charset="0"/>
                  <a:cs typeface="Times New Roman" charset="0"/>
                </a:rPr>
                <a:t>planeación</a:t>
              </a:r>
              <a:r>
                <a:rPr lang="en-US" sz="1400" b="1" u="none" dirty="0" smtClean="0">
                  <a:solidFill>
                    <a:schemeClr val="bg1"/>
                  </a:solidFill>
                  <a:ea typeface="Calibri" charset="0"/>
                  <a:cs typeface="Times New Roman" charset="0"/>
                </a:rPr>
                <a:t> con base </a:t>
              </a:r>
              <a:r>
                <a:rPr lang="en-US" sz="1400" b="1" u="none" dirty="0" err="1" smtClean="0">
                  <a:solidFill>
                    <a:schemeClr val="bg1"/>
                  </a:solidFill>
                  <a:ea typeface="Calibri" charset="0"/>
                  <a:cs typeface="Times New Roman" charset="0"/>
                </a:rPr>
                <a:t>en</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resultados</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evitar</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duplicidad</a:t>
              </a:r>
              <a:r>
                <a:rPr lang="en-US" sz="1400" b="1" u="none" dirty="0" smtClean="0">
                  <a:solidFill>
                    <a:schemeClr val="bg1"/>
                  </a:solidFill>
                  <a:ea typeface="Calibri" charset="0"/>
                  <a:cs typeface="Times New Roman" charset="0"/>
                </a:rPr>
                <a:t>)</a:t>
              </a:r>
              <a:endParaRPr lang="en-US" sz="1400" b="1" u="none" dirty="0">
                <a:solidFill>
                  <a:schemeClr val="bg1"/>
                </a:solidFill>
                <a:ea typeface="Calibri" charset="0"/>
                <a:cs typeface="Times New Roman" charset="0"/>
              </a:endParaRPr>
            </a:p>
          </p:txBody>
        </p:sp>
        <p:sp>
          <p:nvSpPr>
            <p:cNvPr id="7" name="Rectangle 12"/>
            <p:cNvSpPr/>
            <p:nvPr/>
          </p:nvSpPr>
          <p:spPr>
            <a:xfrm>
              <a:off x="5711748" y="3680045"/>
              <a:ext cx="2398240" cy="1938158"/>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fontAlgn="auto">
                <a:lnSpc>
                  <a:spcPct val="107000"/>
                </a:lnSpc>
                <a:spcBef>
                  <a:spcPts val="0"/>
                </a:spcBef>
                <a:spcAft>
                  <a:spcPts val="800"/>
                </a:spcAft>
              </a:pPr>
              <a:r>
                <a:rPr lang="en-US" sz="1800" b="1" u="none" dirty="0" err="1" smtClean="0">
                  <a:solidFill>
                    <a:schemeClr val="bg1"/>
                  </a:solidFill>
                  <a:ea typeface="Calibri" charset="0"/>
                  <a:cs typeface="Times New Roman" charset="0"/>
                </a:rPr>
                <a:t>Realineación</a:t>
              </a:r>
              <a:r>
                <a:rPr lang="en-US" sz="1800" b="1" u="none" dirty="0" smtClean="0">
                  <a:solidFill>
                    <a:schemeClr val="bg1"/>
                  </a:solidFill>
                  <a:ea typeface="Calibri" charset="0"/>
                  <a:cs typeface="Times New Roman" charset="0"/>
                </a:rPr>
                <a:t> de </a:t>
              </a:r>
              <a:r>
                <a:rPr lang="en-US" sz="1800" b="1" u="none" dirty="0" err="1" smtClean="0">
                  <a:solidFill>
                    <a:schemeClr val="bg1"/>
                  </a:solidFill>
                  <a:ea typeface="Calibri" charset="0"/>
                  <a:cs typeface="Times New Roman" charset="0"/>
                </a:rPr>
                <a:t>gasto</a:t>
              </a:r>
              <a:endParaRPr lang="en-US" sz="1800" b="1" u="none" dirty="0" smtClean="0">
                <a:solidFill>
                  <a:schemeClr val="bg1"/>
                </a:solidFill>
                <a:ea typeface="Calibri" charset="0"/>
                <a:cs typeface="Times New Roman" charset="0"/>
              </a:endParaRPr>
            </a:p>
            <a:p>
              <a:pPr algn="ctr" defTabSz="457200" fontAlgn="auto">
                <a:lnSpc>
                  <a:spcPct val="107000"/>
                </a:lnSpc>
                <a:spcBef>
                  <a:spcPts val="0"/>
                </a:spcBef>
                <a:spcAft>
                  <a:spcPts val="800"/>
                </a:spcAft>
              </a:pPr>
              <a:r>
                <a:rPr lang="en-US" sz="1400" b="1" u="none" dirty="0" smtClean="0">
                  <a:solidFill>
                    <a:schemeClr val="bg1"/>
                  </a:solidFill>
                  <a:ea typeface="Calibri" charset="0"/>
                  <a:cs typeface="Times New Roman" charset="0"/>
                </a:rPr>
                <a:t>(</a:t>
              </a:r>
              <a:r>
                <a:rPr lang="en-US" sz="1400" b="1" u="none" dirty="0" err="1" smtClean="0">
                  <a:solidFill>
                    <a:schemeClr val="bg1"/>
                  </a:solidFill>
                  <a:ea typeface="Calibri" charset="0"/>
                  <a:cs typeface="Times New Roman" charset="0"/>
                </a:rPr>
                <a:t>eliminación</a:t>
              </a:r>
              <a:r>
                <a:rPr lang="en-US" sz="1400" b="1" u="none" dirty="0" smtClean="0">
                  <a:solidFill>
                    <a:schemeClr val="bg1"/>
                  </a:solidFill>
                  <a:ea typeface="Calibri" charset="0"/>
                  <a:cs typeface="Times New Roman" charset="0"/>
                </a:rPr>
                <a:t> gradual de </a:t>
              </a:r>
              <a:r>
                <a:rPr lang="en-US" sz="1400" b="1" u="none" dirty="0" err="1" smtClean="0">
                  <a:solidFill>
                    <a:schemeClr val="bg1"/>
                  </a:solidFill>
                  <a:ea typeface="Calibri" charset="0"/>
                  <a:cs typeface="Times New Roman" charset="0"/>
                </a:rPr>
                <a:t>subsidios</a:t>
              </a:r>
              <a:r>
                <a:rPr lang="en-US" sz="1400" b="1" u="none" dirty="0" smtClean="0">
                  <a:solidFill>
                    <a:schemeClr val="bg1"/>
                  </a:solidFill>
                  <a:ea typeface="Calibri" charset="0"/>
                  <a:cs typeface="Times New Roman" charset="0"/>
                </a:rPr>
                <a:t>) </a:t>
              </a:r>
              <a:endParaRPr lang="en-US" sz="1400" b="1" u="none" dirty="0">
                <a:solidFill>
                  <a:schemeClr val="bg1"/>
                </a:solidFill>
                <a:ea typeface="Calibri" charset="0"/>
                <a:cs typeface="Times New Roman" charset="0"/>
              </a:endParaRPr>
            </a:p>
          </p:txBody>
        </p:sp>
        <p:sp>
          <p:nvSpPr>
            <p:cNvPr id="8" name="Rectangle 13"/>
            <p:cNvSpPr/>
            <p:nvPr/>
          </p:nvSpPr>
          <p:spPr>
            <a:xfrm>
              <a:off x="5815101" y="1404431"/>
              <a:ext cx="2398240" cy="1919104"/>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fontAlgn="auto">
                <a:lnSpc>
                  <a:spcPct val="107000"/>
                </a:lnSpc>
                <a:spcBef>
                  <a:spcPts val="0"/>
                </a:spcBef>
                <a:spcAft>
                  <a:spcPts val="800"/>
                </a:spcAft>
              </a:pPr>
              <a:r>
                <a:rPr lang="en-US" sz="1800" b="1" u="none" dirty="0" err="1" smtClean="0">
                  <a:solidFill>
                    <a:schemeClr val="bg1"/>
                  </a:solidFill>
                  <a:ea typeface="Calibri" charset="0"/>
                  <a:cs typeface="Times New Roman" charset="0"/>
                </a:rPr>
                <a:t>Aumentar</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recursos</a:t>
              </a:r>
              <a:r>
                <a:rPr lang="en-US" sz="1800" b="1" u="none" dirty="0" smtClean="0">
                  <a:solidFill>
                    <a:schemeClr val="bg1"/>
                  </a:solidFill>
                  <a:ea typeface="Calibri" charset="0"/>
                  <a:cs typeface="Times New Roman" charset="0"/>
                </a:rPr>
                <a:t> de </a:t>
              </a:r>
              <a:r>
                <a:rPr lang="en-US" sz="1800" b="1" u="none" dirty="0" err="1" smtClean="0">
                  <a:solidFill>
                    <a:schemeClr val="bg1"/>
                  </a:solidFill>
                  <a:ea typeface="Calibri" charset="0"/>
                  <a:cs typeface="Times New Roman" charset="0"/>
                </a:rPr>
                <a:t>diversas</a:t>
              </a:r>
              <a:r>
                <a:rPr lang="en-US" sz="1800" b="1" u="none" dirty="0" smtClean="0">
                  <a:solidFill>
                    <a:schemeClr val="bg1"/>
                  </a:solidFill>
                  <a:ea typeface="Calibri" charset="0"/>
                  <a:cs typeface="Times New Roman" charset="0"/>
                </a:rPr>
                <a:t> </a:t>
              </a:r>
              <a:r>
                <a:rPr lang="en-US" sz="1800" b="1" u="none" dirty="0" err="1" smtClean="0">
                  <a:solidFill>
                    <a:schemeClr val="bg1"/>
                  </a:solidFill>
                  <a:ea typeface="Calibri" charset="0"/>
                  <a:cs typeface="Times New Roman" charset="0"/>
                </a:rPr>
                <a:t>fuentes</a:t>
              </a:r>
              <a:endParaRPr lang="en-US" sz="1800" b="1" u="none" dirty="0" smtClean="0">
                <a:solidFill>
                  <a:schemeClr val="bg1"/>
                </a:solidFill>
                <a:ea typeface="Calibri" charset="0"/>
                <a:cs typeface="Times New Roman" charset="0"/>
              </a:endParaRPr>
            </a:p>
            <a:p>
              <a:pPr algn="ctr" defTabSz="457200" fontAlgn="auto">
                <a:lnSpc>
                  <a:spcPct val="107000"/>
                </a:lnSpc>
                <a:spcBef>
                  <a:spcPts val="0"/>
                </a:spcBef>
                <a:spcAft>
                  <a:spcPts val="800"/>
                </a:spcAft>
              </a:pPr>
              <a:r>
                <a:rPr lang="en-US" sz="1400" b="1" u="none" dirty="0" smtClean="0">
                  <a:solidFill>
                    <a:schemeClr val="bg1"/>
                  </a:solidFill>
                  <a:ea typeface="Calibri" charset="0"/>
                  <a:cs typeface="Times New Roman" charset="0"/>
                </a:rPr>
                <a:t>(</a:t>
              </a:r>
              <a:r>
                <a:rPr lang="en-US" sz="1400" b="1" u="none" dirty="0" err="1" smtClean="0">
                  <a:solidFill>
                    <a:schemeClr val="bg1"/>
                  </a:solidFill>
                  <a:ea typeface="Calibri" charset="0"/>
                  <a:cs typeface="Times New Roman" charset="0"/>
                </a:rPr>
                <a:t>presupuesto</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público</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inversiones</a:t>
              </a:r>
              <a:r>
                <a:rPr lang="en-US" sz="1400" b="1" u="none" dirty="0" smtClean="0">
                  <a:solidFill>
                    <a:schemeClr val="bg1"/>
                  </a:solidFill>
                  <a:ea typeface="Calibri" charset="0"/>
                  <a:cs typeface="Times New Roman" charset="0"/>
                </a:rPr>
                <a:t> </a:t>
              </a:r>
              <a:r>
                <a:rPr lang="en-US" sz="1400" b="1" u="none" dirty="0" smtClean="0">
                  <a:solidFill>
                    <a:schemeClr val="bg1"/>
                  </a:solidFill>
                  <a:ea typeface="Calibri" charset="0"/>
                  <a:cs typeface="Times New Roman" charset="0"/>
                </a:rPr>
                <a:t>de </a:t>
              </a:r>
              <a:r>
                <a:rPr lang="en-US" sz="1400" b="1" u="none" dirty="0" err="1" smtClean="0">
                  <a:solidFill>
                    <a:schemeClr val="bg1"/>
                  </a:solidFill>
                  <a:ea typeface="Calibri" charset="0"/>
                  <a:cs typeface="Times New Roman" charset="0"/>
                </a:rPr>
                <a:t>impacto</a:t>
              </a:r>
              <a:r>
                <a:rPr lang="en-US" sz="1400" b="1" u="none" dirty="0" smtClean="0">
                  <a:solidFill>
                    <a:schemeClr val="bg1"/>
                  </a:solidFill>
                  <a:ea typeface="Calibri" charset="0"/>
                  <a:cs typeface="Times New Roman" charset="0"/>
                </a:rPr>
                <a:t>, </a:t>
              </a:r>
              <a:r>
                <a:rPr lang="en-US" sz="1400" b="1" u="none" dirty="0" err="1" smtClean="0">
                  <a:solidFill>
                    <a:schemeClr val="bg1"/>
                  </a:solidFill>
                  <a:ea typeface="Calibri" charset="0"/>
                  <a:cs typeface="Times New Roman" charset="0"/>
                </a:rPr>
                <a:t>filantropía</a:t>
              </a:r>
              <a:r>
                <a:rPr lang="en-US" sz="1400" b="1" u="none" dirty="0" smtClean="0">
                  <a:solidFill>
                    <a:schemeClr val="bg1"/>
                  </a:solidFill>
                  <a:ea typeface="Calibri" charset="0"/>
                  <a:cs typeface="Times New Roman" charset="0"/>
                </a:rPr>
                <a:t>) </a:t>
              </a:r>
              <a:endParaRPr lang="en-US" sz="1400" b="1" u="none" dirty="0">
                <a:solidFill>
                  <a:schemeClr val="bg1"/>
                </a:solidFill>
                <a:ea typeface="Calibri" charset="0"/>
                <a:cs typeface="Times New Roman" charset="0"/>
              </a:endParaRPr>
            </a:p>
          </p:txBody>
        </p:sp>
        <p:sp>
          <p:nvSpPr>
            <p:cNvPr id="9" name="Rectangle 9"/>
            <p:cNvSpPr/>
            <p:nvPr/>
          </p:nvSpPr>
          <p:spPr>
            <a:xfrm>
              <a:off x="2945927" y="5804674"/>
              <a:ext cx="2483188" cy="829319"/>
            </a:xfrm>
            <a:prstGeom prst="rect">
              <a:avLst/>
            </a:prstGeom>
          </p:spPr>
          <p:txBody>
            <a:bodyPr wrap="square">
              <a:spAutoFit/>
            </a:bodyPr>
            <a:lstStyle/>
            <a:p>
              <a:pPr defTabSz="457200" fontAlgn="auto">
                <a:spcBef>
                  <a:spcPts val="0"/>
                </a:spcBef>
                <a:spcAft>
                  <a:spcPts val="0"/>
                </a:spcAft>
              </a:pPr>
              <a:r>
                <a:rPr lang="en-US" sz="1900" b="1" u="none" dirty="0" err="1" smtClean="0">
                  <a:solidFill>
                    <a:prstClr val="black"/>
                  </a:solidFill>
                  <a:latin typeface="Corbel" panose="020B0503020204020204"/>
                  <a:ea typeface="Calibri" charset="0"/>
                  <a:cs typeface="Times New Roman" charset="0"/>
                </a:rPr>
                <a:t>Acciones</a:t>
              </a:r>
              <a:r>
                <a:rPr lang="en-US" sz="1900" b="1" u="none" dirty="0" smtClean="0">
                  <a:solidFill>
                    <a:prstClr val="black"/>
                  </a:solidFill>
                  <a:latin typeface="Corbel" panose="020B0503020204020204"/>
                  <a:ea typeface="Calibri" charset="0"/>
                  <a:cs typeface="Times New Roman" charset="0"/>
                </a:rPr>
                <a:t> </a:t>
              </a:r>
              <a:r>
                <a:rPr lang="en-US" sz="1900" b="1" u="none" dirty="0" err="1" smtClean="0">
                  <a:solidFill>
                    <a:prstClr val="black"/>
                  </a:solidFill>
                  <a:latin typeface="Corbel" panose="020B0503020204020204"/>
                  <a:ea typeface="Calibri" charset="0"/>
                  <a:cs typeface="Times New Roman" charset="0"/>
                </a:rPr>
                <a:t>habilitadoras</a:t>
              </a:r>
              <a:endParaRPr lang="en-US" sz="1900" b="1" u="none" dirty="0">
                <a:solidFill>
                  <a:prstClr val="black"/>
                </a:solidFill>
                <a:latin typeface="Corbel" panose="020B0503020204020204"/>
                <a:cs typeface="+mn-cs"/>
              </a:endParaRPr>
            </a:p>
          </p:txBody>
        </p:sp>
        <p:sp>
          <p:nvSpPr>
            <p:cNvPr id="10" name="Rectangle 16"/>
            <p:cNvSpPr/>
            <p:nvPr/>
          </p:nvSpPr>
          <p:spPr>
            <a:xfrm>
              <a:off x="595626" y="4219605"/>
              <a:ext cx="1641460" cy="1017802"/>
            </a:xfrm>
            <a:prstGeom prst="rect">
              <a:avLst/>
            </a:prstGeom>
          </p:spPr>
          <p:txBody>
            <a:bodyPr wrap="none">
              <a:spAutoFit/>
            </a:bodyPr>
            <a:lstStyle/>
            <a:p>
              <a:pPr defTabSz="457200" fontAlgn="auto">
                <a:spcBef>
                  <a:spcPts val="0"/>
                </a:spcBef>
                <a:spcAft>
                  <a:spcPts val="0"/>
                </a:spcAft>
              </a:pPr>
              <a:r>
                <a:rPr lang="en-US" sz="2400" b="1" u="none" dirty="0" err="1" smtClean="0">
                  <a:solidFill>
                    <a:prstClr val="black"/>
                  </a:solidFill>
                  <a:latin typeface="Corbel" panose="020B0503020204020204"/>
                  <a:ea typeface="Calibri" charset="0"/>
                  <a:cs typeface="Times New Roman" charset="0"/>
                </a:rPr>
                <a:t>Reducir</a:t>
              </a:r>
              <a:r>
                <a:rPr lang="en-US" sz="2400" b="1" u="none" dirty="0" smtClean="0">
                  <a:solidFill>
                    <a:prstClr val="black"/>
                  </a:solidFill>
                  <a:latin typeface="Corbel" panose="020B0503020204020204"/>
                  <a:ea typeface="Calibri" charset="0"/>
                  <a:cs typeface="Times New Roman" charset="0"/>
                </a:rPr>
                <a:t> </a:t>
              </a:r>
            </a:p>
            <a:p>
              <a:pPr defTabSz="457200" fontAlgn="auto">
                <a:spcBef>
                  <a:spcPts val="0"/>
                </a:spcBef>
                <a:spcAft>
                  <a:spcPts val="0"/>
                </a:spcAft>
              </a:pPr>
              <a:r>
                <a:rPr lang="en-US" sz="2400" b="1" u="none" dirty="0" err="1" smtClean="0">
                  <a:solidFill>
                    <a:prstClr val="black"/>
                  </a:solidFill>
                  <a:latin typeface="Corbel" panose="020B0503020204020204"/>
                  <a:ea typeface="Calibri" charset="0"/>
                  <a:cs typeface="Times New Roman" charset="0"/>
                </a:rPr>
                <a:t>presiones</a:t>
              </a:r>
              <a:r>
                <a:rPr lang="en-US" sz="2400" b="1" u="none" dirty="0" smtClean="0">
                  <a:solidFill>
                    <a:prstClr val="black"/>
                  </a:solidFill>
                  <a:latin typeface="Corbel" panose="020B0503020204020204"/>
                  <a:ea typeface="Calibri" charset="0"/>
                  <a:cs typeface="Times New Roman" charset="0"/>
                </a:rPr>
                <a:t> </a:t>
              </a:r>
              <a:endParaRPr lang="en-US" sz="2400" b="1" u="none" dirty="0">
                <a:solidFill>
                  <a:prstClr val="black"/>
                </a:solidFill>
                <a:latin typeface="Corbel" panose="020B0503020204020204"/>
                <a:cs typeface="+mn-cs"/>
              </a:endParaRPr>
            </a:p>
          </p:txBody>
        </p:sp>
        <p:sp>
          <p:nvSpPr>
            <p:cNvPr id="11" name="Rectangle 17"/>
            <p:cNvSpPr/>
            <p:nvPr/>
          </p:nvSpPr>
          <p:spPr>
            <a:xfrm>
              <a:off x="595626" y="1886929"/>
              <a:ext cx="2261580" cy="1017802"/>
            </a:xfrm>
            <a:prstGeom prst="rect">
              <a:avLst/>
            </a:prstGeom>
          </p:spPr>
          <p:txBody>
            <a:bodyPr wrap="square">
              <a:spAutoFit/>
            </a:bodyPr>
            <a:lstStyle/>
            <a:p>
              <a:pPr defTabSz="457200" fontAlgn="auto">
                <a:spcBef>
                  <a:spcPts val="0"/>
                </a:spcBef>
                <a:spcAft>
                  <a:spcPts val="0"/>
                </a:spcAft>
              </a:pPr>
              <a:r>
                <a:rPr lang="en-US" sz="2400" b="1" u="none" dirty="0" err="1" smtClean="0">
                  <a:solidFill>
                    <a:prstClr val="black"/>
                  </a:solidFill>
                  <a:latin typeface="Corbel" panose="020B0503020204020204"/>
                  <a:ea typeface="Calibri" charset="0"/>
                  <a:cs typeface="Times New Roman" charset="0"/>
                </a:rPr>
                <a:t>Mejorar</a:t>
              </a:r>
              <a:r>
                <a:rPr lang="en-US" sz="2400" b="1" u="none" dirty="0" smtClean="0">
                  <a:solidFill>
                    <a:prstClr val="black"/>
                  </a:solidFill>
                  <a:latin typeface="Corbel" panose="020B0503020204020204"/>
                  <a:ea typeface="Calibri" charset="0"/>
                  <a:cs typeface="Times New Roman" charset="0"/>
                </a:rPr>
                <a:t> </a:t>
              </a:r>
              <a:r>
                <a:rPr lang="en-US" sz="2400" b="1" u="none" dirty="0" err="1" smtClean="0">
                  <a:solidFill>
                    <a:prstClr val="black"/>
                  </a:solidFill>
                  <a:latin typeface="Corbel" panose="020B0503020204020204"/>
                  <a:ea typeface="Calibri" charset="0"/>
                  <a:cs typeface="Times New Roman" charset="0"/>
                </a:rPr>
                <a:t>resultados</a:t>
              </a:r>
              <a:r>
                <a:rPr lang="en-US" sz="2400" b="1" u="none" dirty="0" smtClean="0">
                  <a:solidFill>
                    <a:prstClr val="black"/>
                  </a:solidFill>
                  <a:latin typeface="Corbel" panose="020B0503020204020204"/>
                  <a:ea typeface="Calibri" charset="0"/>
                  <a:cs typeface="Times New Roman" charset="0"/>
                </a:rPr>
                <a:t> </a:t>
              </a:r>
            </a:p>
          </p:txBody>
        </p:sp>
        <p:sp>
          <p:nvSpPr>
            <p:cNvPr id="12" name="Rectangle 18"/>
            <p:cNvSpPr/>
            <p:nvPr/>
          </p:nvSpPr>
          <p:spPr>
            <a:xfrm>
              <a:off x="5758005" y="5835563"/>
              <a:ext cx="2590046" cy="471205"/>
            </a:xfrm>
            <a:prstGeom prst="rect">
              <a:avLst/>
            </a:prstGeom>
          </p:spPr>
          <p:txBody>
            <a:bodyPr wrap="square">
              <a:spAutoFit/>
            </a:bodyPr>
            <a:lstStyle/>
            <a:p>
              <a:pPr defTabSz="457200" fontAlgn="auto">
                <a:spcBef>
                  <a:spcPts val="0"/>
                </a:spcBef>
                <a:spcAft>
                  <a:spcPts val="0"/>
                </a:spcAft>
              </a:pPr>
              <a:r>
                <a:rPr lang="en-US" sz="1900" b="1" u="none" dirty="0" err="1" smtClean="0">
                  <a:solidFill>
                    <a:prstClr val="black"/>
                  </a:solidFill>
                  <a:latin typeface="Corbel" panose="020B0503020204020204"/>
                  <a:ea typeface="Calibri" charset="0"/>
                  <a:cs typeface="Times New Roman" charset="0"/>
                </a:rPr>
                <a:t>Flujos</a:t>
              </a:r>
              <a:r>
                <a:rPr lang="en-US" sz="1900" b="1" u="none" dirty="0" smtClean="0">
                  <a:solidFill>
                    <a:prstClr val="black"/>
                  </a:solidFill>
                  <a:latin typeface="Corbel" panose="020B0503020204020204"/>
                  <a:ea typeface="Calibri" charset="0"/>
                  <a:cs typeface="Times New Roman" charset="0"/>
                </a:rPr>
                <a:t> </a:t>
              </a:r>
              <a:r>
                <a:rPr lang="en-US" sz="1900" b="1" u="none" dirty="0" err="1" smtClean="0">
                  <a:solidFill>
                    <a:prstClr val="black"/>
                  </a:solidFill>
                  <a:latin typeface="Corbel" panose="020B0503020204020204"/>
                  <a:ea typeface="Calibri" charset="0"/>
                  <a:cs typeface="Times New Roman" charset="0"/>
                </a:rPr>
                <a:t>financieros</a:t>
              </a:r>
              <a:endParaRPr lang="en-US" sz="1900" b="1" u="none" dirty="0">
                <a:solidFill>
                  <a:prstClr val="black"/>
                </a:solidFill>
                <a:latin typeface="Corbel" panose="020B0503020204020204"/>
                <a:cs typeface="+mn-cs"/>
              </a:endParaRPr>
            </a:p>
          </p:txBody>
        </p:sp>
        <p:sp>
          <p:nvSpPr>
            <p:cNvPr id="13" name="Up-Down Arrow 1"/>
            <p:cNvSpPr/>
            <p:nvPr/>
          </p:nvSpPr>
          <p:spPr>
            <a:xfrm>
              <a:off x="5429115" y="1321449"/>
              <a:ext cx="282633" cy="4593270"/>
            </a:xfrm>
            <a:prstGeom prst="upDownArrow">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900" b="1" u="none">
                <a:solidFill>
                  <a:prstClr val="white"/>
                </a:solidFill>
              </a:endParaRPr>
            </a:p>
          </p:txBody>
        </p:sp>
        <p:sp>
          <p:nvSpPr>
            <p:cNvPr id="14" name="Up-Down Arrow 14"/>
            <p:cNvSpPr/>
            <p:nvPr/>
          </p:nvSpPr>
          <p:spPr>
            <a:xfrm rot="16200000">
              <a:off x="5466640" y="808892"/>
              <a:ext cx="243965" cy="5462830"/>
            </a:xfrm>
            <a:prstGeom prst="upDownArrow">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900" b="1" u="none">
                <a:solidFill>
                  <a:prstClr val="white"/>
                </a:solidFill>
              </a:endParaRPr>
            </a:p>
          </p:txBody>
        </p:sp>
      </p:grpSp>
      <p:graphicFrame>
        <p:nvGraphicFramePr>
          <p:cNvPr id="15" name="Diagram 14"/>
          <p:cNvGraphicFramePr/>
          <p:nvPr>
            <p:extLst/>
          </p:nvPr>
        </p:nvGraphicFramePr>
        <p:xfrm>
          <a:off x="3588244" y="3512256"/>
          <a:ext cx="8548255" cy="535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560780" y="5252426"/>
            <a:ext cx="3627277" cy="400110"/>
          </a:xfrm>
          <a:prstGeom prst="rect">
            <a:avLst/>
          </a:prstGeom>
          <a:noFill/>
        </p:spPr>
        <p:txBody>
          <a:bodyPr wrap="square" rtlCol="0">
            <a:spAutoFit/>
          </a:bodyPr>
          <a:lstStyle/>
          <a:p>
            <a:pPr defTabSz="457200" fontAlgn="auto">
              <a:spcBef>
                <a:spcPts val="0"/>
              </a:spcBef>
              <a:spcAft>
                <a:spcPts val="0"/>
              </a:spcAft>
            </a:pPr>
            <a:r>
              <a:rPr lang="es-MX" sz="2000" b="1" u="none" dirty="0" smtClean="0">
                <a:solidFill>
                  <a:prstClr val="black"/>
                </a:solidFill>
                <a:latin typeface="Corbel" panose="020B0503020204020204"/>
                <a:cs typeface="Times New Roman" panose="02020603050405020304" pitchFamily="18" charset="0"/>
              </a:rPr>
              <a:t>Fuentes diversificadas: </a:t>
            </a:r>
            <a:endParaRPr lang="es-MX" sz="2000" b="1" u="none" dirty="0">
              <a:solidFill>
                <a:prstClr val="black"/>
              </a:solidFill>
              <a:latin typeface="Corbel" panose="020B0503020204020204"/>
              <a:cs typeface="Times New Roman" panose="02020603050405020304" pitchFamily="18" charset="0"/>
            </a:endParaRPr>
          </a:p>
        </p:txBody>
      </p:sp>
      <p:sp>
        <p:nvSpPr>
          <p:cNvPr id="17" name="TextBox 16"/>
          <p:cNvSpPr txBox="1"/>
          <p:nvPr/>
        </p:nvSpPr>
        <p:spPr>
          <a:xfrm>
            <a:off x="3588244" y="403478"/>
            <a:ext cx="7832191" cy="523220"/>
          </a:xfrm>
          <a:prstGeom prst="rect">
            <a:avLst/>
          </a:prstGeom>
          <a:noFill/>
        </p:spPr>
        <p:txBody>
          <a:bodyPr wrap="square" rtlCol="0">
            <a:spAutoFit/>
          </a:bodyPr>
          <a:lstStyle/>
          <a:p>
            <a:pPr defTabSz="457200" fontAlgn="auto">
              <a:spcBef>
                <a:spcPts val="0"/>
              </a:spcBef>
              <a:spcAft>
                <a:spcPts val="0"/>
              </a:spcAft>
            </a:pPr>
            <a:r>
              <a:rPr lang="es-MX" sz="2800" b="1" u="none" dirty="0" smtClean="0">
                <a:solidFill>
                  <a:prstClr val="black"/>
                </a:solidFill>
                <a:latin typeface="Corbel" panose="020B0503020204020204"/>
                <a:cs typeface="Times New Roman" panose="02020603050405020304" pitchFamily="18" charset="0"/>
              </a:rPr>
              <a:t>El reto no s</a:t>
            </a:r>
            <a:r>
              <a:rPr lang="es-ES_tradnl" sz="2800" b="1" u="none" dirty="0" err="1" smtClean="0">
                <a:solidFill>
                  <a:prstClr val="black"/>
                </a:solidFill>
                <a:latin typeface="Corbel" panose="020B0503020204020204"/>
                <a:cs typeface="Times New Roman" panose="02020603050405020304" pitchFamily="18" charset="0"/>
              </a:rPr>
              <a:t>ólo</a:t>
            </a:r>
            <a:r>
              <a:rPr lang="es-ES_tradnl" sz="2800" b="1" u="none" dirty="0" smtClean="0">
                <a:solidFill>
                  <a:prstClr val="black"/>
                </a:solidFill>
                <a:latin typeface="Corbel" panose="020B0503020204020204"/>
                <a:cs typeface="Times New Roman" panose="02020603050405020304" pitchFamily="18" charset="0"/>
              </a:rPr>
              <a:t> es aumentar presupuesto…</a:t>
            </a:r>
            <a:endParaRPr lang="es-MX" sz="2800" b="1" u="none" dirty="0">
              <a:solidFill>
                <a:prstClr val="black"/>
              </a:solidFill>
              <a:latin typeface="Corbel" panose="020B0503020204020204"/>
              <a:cs typeface="Times New Roman" panose="02020603050405020304" pitchFamily="18" charset="0"/>
            </a:endParaRPr>
          </a:p>
        </p:txBody>
      </p:sp>
    </p:spTree>
    <p:extLst>
      <p:ext uri="{BB962C8B-B14F-4D97-AF65-F5344CB8AC3E}">
        <p14:creationId xmlns:p14="http://schemas.microsoft.com/office/powerpoint/2010/main" val="391260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solidFill>
                  <a:schemeClr val="bg1"/>
                </a:solidFill>
              </a:rPr>
              <a:t>El reto de la </a:t>
            </a:r>
            <a:r>
              <a:rPr lang="es-ES" sz="2800" b="1" dirty="0" err="1" smtClean="0">
                <a:solidFill>
                  <a:schemeClr val="bg1"/>
                </a:solidFill>
              </a:rPr>
              <a:t>integraci</a:t>
            </a:r>
            <a:r>
              <a:rPr lang="es-ES_tradnl" sz="2800" b="1" dirty="0" err="1" smtClean="0">
                <a:solidFill>
                  <a:schemeClr val="bg1"/>
                </a:solidFill>
              </a:rPr>
              <a:t>ón</a:t>
            </a:r>
            <a:r>
              <a:rPr lang="es-ES_tradnl" sz="2800" b="1" dirty="0" smtClean="0">
                <a:solidFill>
                  <a:schemeClr val="bg1"/>
                </a:solidFill>
              </a:rPr>
              <a:t> de la biodiversidad está en incidir en las </a:t>
            </a:r>
            <a:r>
              <a:rPr lang="es-ES" sz="2800" b="1" dirty="0" smtClean="0">
                <a:solidFill>
                  <a:schemeClr val="bg1"/>
                </a:solidFill>
              </a:rPr>
              <a:t>políticas públicas sectoriales y en los presupuestos (reglas de </a:t>
            </a:r>
            <a:r>
              <a:rPr lang="es-ES" sz="2800" b="1" dirty="0" err="1" smtClean="0">
                <a:solidFill>
                  <a:schemeClr val="bg1"/>
                </a:solidFill>
              </a:rPr>
              <a:t>operaci</a:t>
            </a:r>
            <a:r>
              <a:rPr lang="es-ES_tradnl" sz="2800" b="1" dirty="0" err="1" smtClean="0">
                <a:solidFill>
                  <a:schemeClr val="bg1"/>
                </a:solidFill>
              </a:rPr>
              <a:t>ón</a:t>
            </a:r>
            <a:r>
              <a:rPr lang="es-ES_tradnl" sz="2800" b="1" dirty="0" smtClean="0">
                <a:solidFill>
                  <a:schemeClr val="bg1"/>
                </a:solidFill>
              </a:rPr>
              <a:t> de programas)</a:t>
            </a:r>
            <a:endParaRPr lang="es-ES_tradnl" sz="2800" dirty="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082" y="1102224"/>
            <a:ext cx="2165908"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9310" y="2567700"/>
            <a:ext cx="2003167" cy="109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3741" y="4630614"/>
            <a:ext cx="2360591" cy="153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www.semarnat.gob.mx/sites/default/files/banner_prog_sectori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1579" y="3622503"/>
            <a:ext cx="1038626" cy="1500238"/>
          </a:xfrm>
          <a:prstGeom prst="rect">
            <a:avLst/>
          </a:prstGeom>
          <a:noFill/>
          <a:extLst>
            <a:ext uri="{909E8E84-426E-40DD-AFC4-6F175D3DCCD1}">
              <a14:hiddenFill xmlns:a14="http://schemas.microsoft.com/office/drawing/2010/main">
                <a:solidFill>
                  <a:srgbClr val="FFFFFF"/>
                </a:solidFill>
              </a14:hiddenFill>
            </a:ext>
          </a:extLst>
        </p:spPr>
      </p:pic>
      <p:sp>
        <p:nvSpPr>
          <p:cNvPr id="8" name="12 Distinto de"/>
          <p:cNvSpPr/>
          <p:nvPr/>
        </p:nvSpPr>
        <p:spPr>
          <a:xfrm>
            <a:off x="4525807" y="3098224"/>
            <a:ext cx="504056" cy="43204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s-ES" sz="1800" u="none">
              <a:solidFill>
                <a:prstClr val="black"/>
              </a:solidFill>
            </a:endParaRPr>
          </a:p>
        </p:txBody>
      </p:sp>
      <p:sp>
        <p:nvSpPr>
          <p:cNvPr id="9" name="13 Distinto de"/>
          <p:cNvSpPr/>
          <p:nvPr/>
        </p:nvSpPr>
        <p:spPr>
          <a:xfrm>
            <a:off x="6576725" y="3071422"/>
            <a:ext cx="504056" cy="43204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s-ES" sz="1800" u="none">
              <a:solidFill>
                <a:prstClr val="black"/>
              </a:solidFill>
            </a:endParaRPr>
          </a:p>
        </p:txBody>
      </p:sp>
      <p:sp>
        <p:nvSpPr>
          <p:cNvPr id="10" name="14 Distinto de"/>
          <p:cNvSpPr/>
          <p:nvPr/>
        </p:nvSpPr>
        <p:spPr>
          <a:xfrm>
            <a:off x="8377101" y="3071422"/>
            <a:ext cx="504056" cy="43204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s-ES" sz="1800" u="none" dirty="0">
              <a:solidFill>
                <a:prstClr val="black"/>
              </a:solidFill>
            </a:endParaRPr>
          </a:p>
        </p:txBody>
      </p:sp>
      <p:sp>
        <p:nvSpPr>
          <p:cNvPr id="11" name="15 Rectángulo"/>
          <p:cNvSpPr/>
          <p:nvPr/>
        </p:nvSpPr>
        <p:spPr>
          <a:xfrm>
            <a:off x="4777835" y="5385465"/>
            <a:ext cx="4572000" cy="646331"/>
          </a:xfrm>
          <a:prstGeom prst="rect">
            <a:avLst/>
          </a:prstGeom>
          <a:solidFill>
            <a:schemeClr val="bg2">
              <a:lumMod val="75000"/>
            </a:schemeClr>
          </a:solidFill>
          <a:effectLst>
            <a:innerShdw blurRad="63500" dist="50800" dir="16200000">
              <a:prstClr val="black">
                <a:alpha val="50000"/>
              </a:prstClr>
            </a:innerShdw>
          </a:effectLst>
        </p:spPr>
        <p:txBody>
          <a:bodyPr>
            <a:spAutoFit/>
          </a:bodyPr>
          <a:lstStyle/>
          <a:p>
            <a:pPr algn="ctr" defTabSz="457200" fontAlgn="auto">
              <a:spcBef>
                <a:spcPts val="0"/>
              </a:spcBef>
              <a:spcAft>
                <a:spcPts val="0"/>
              </a:spcAft>
            </a:pPr>
            <a:r>
              <a:rPr lang="es-ES" sz="1800" b="1" u="none" dirty="0">
                <a:solidFill>
                  <a:prstClr val="black"/>
                </a:solidFill>
                <a:latin typeface="Corbel" panose="020B0503020204020204"/>
                <a:cs typeface="+mn-cs"/>
              </a:rPr>
              <a:t>Instituciones: Actores clave, atribuciones (Orden Federal)</a:t>
            </a:r>
            <a:endParaRPr lang="es-ES" sz="1800" u="none" dirty="0">
              <a:solidFill>
                <a:prstClr val="black"/>
              </a:solidFill>
              <a:latin typeface="Corbel" panose="020B0503020204020204"/>
              <a:cs typeface="+mn-cs"/>
            </a:endParaRPr>
          </a:p>
        </p:txBody>
      </p:sp>
      <p:sp>
        <p:nvSpPr>
          <p:cNvPr id="12" name="16 Rectángulo"/>
          <p:cNvSpPr/>
          <p:nvPr/>
        </p:nvSpPr>
        <p:spPr>
          <a:xfrm>
            <a:off x="3552566" y="1318246"/>
            <a:ext cx="800219" cy="4844592"/>
          </a:xfrm>
          <a:prstGeom prst="rect">
            <a:avLst/>
          </a:prstGeom>
          <a:solidFill>
            <a:schemeClr val="bg2">
              <a:lumMod val="90000"/>
            </a:schemeClr>
          </a:solidFill>
          <a:effectLst>
            <a:outerShdw blurRad="50800" dist="38100" algn="l" rotWithShape="0">
              <a:prstClr val="black">
                <a:alpha val="40000"/>
              </a:prstClr>
            </a:outerShdw>
          </a:effectLst>
        </p:spPr>
        <p:txBody>
          <a:bodyPr vert="vert270" wrap="square">
            <a:spAutoFit/>
          </a:bodyPr>
          <a:lstStyle/>
          <a:p>
            <a:pPr algn="ctr" defTabSz="457200" fontAlgn="auto">
              <a:spcBef>
                <a:spcPts val="0"/>
              </a:spcBef>
              <a:spcAft>
                <a:spcPts val="0"/>
              </a:spcAft>
            </a:pPr>
            <a:r>
              <a:rPr lang="es-ES" sz="2000" b="1" u="none" dirty="0">
                <a:solidFill>
                  <a:prstClr val="black"/>
                </a:solidFill>
                <a:latin typeface="Corbel" panose="020B0503020204020204"/>
                <a:cs typeface="+mn-cs"/>
              </a:rPr>
              <a:t>Leyes federales: Atribuciones, competencias, objetos  de ley</a:t>
            </a:r>
            <a:endParaRPr lang="es-ES" sz="2000" u="none" dirty="0">
              <a:solidFill>
                <a:prstClr val="black"/>
              </a:solidFill>
              <a:latin typeface="Corbel" panose="020B0503020204020204"/>
              <a:cs typeface="+mn-cs"/>
            </a:endParaRPr>
          </a:p>
        </p:txBody>
      </p:sp>
      <p:sp>
        <p:nvSpPr>
          <p:cNvPr id="13" name="18 CuadroTexto"/>
          <p:cNvSpPr txBox="1"/>
          <p:nvPr/>
        </p:nvSpPr>
        <p:spPr>
          <a:xfrm>
            <a:off x="5029863" y="1205398"/>
            <a:ext cx="1546862" cy="3785652"/>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rtlCol="0">
            <a:spAutoFit/>
          </a:bodyPr>
          <a:lstStyle/>
          <a:p>
            <a:pPr defTabSz="457200" fontAlgn="auto">
              <a:spcBef>
                <a:spcPts val="0"/>
              </a:spcBef>
              <a:spcAft>
                <a:spcPts val="0"/>
              </a:spcAft>
            </a:pPr>
            <a:r>
              <a:rPr lang="es-ES" sz="1600" b="1" u="none" dirty="0">
                <a:solidFill>
                  <a:prstClr val="black"/>
                </a:solidFill>
                <a:latin typeface="Corbel" panose="020B0503020204020204"/>
                <a:cs typeface="+mn-cs"/>
              </a:rPr>
              <a:t>Instrumentos de planeación: PND; Programas sectoriales, grandes metas y objetivos</a:t>
            </a:r>
          </a:p>
          <a:p>
            <a:pPr defTabSz="457200" fontAlgn="auto">
              <a:spcBef>
                <a:spcPts val="0"/>
              </a:spcBef>
              <a:spcAft>
                <a:spcPts val="0"/>
              </a:spcAft>
            </a:pPr>
            <a:endParaRPr lang="es-ES" sz="1600" b="1" u="none" dirty="0">
              <a:solidFill>
                <a:prstClr val="black"/>
              </a:solidFill>
              <a:latin typeface="Corbel" panose="020B0503020204020204"/>
              <a:cs typeface="+mn-cs"/>
            </a:endParaRPr>
          </a:p>
          <a:p>
            <a:pPr defTabSz="457200" fontAlgn="auto">
              <a:spcBef>
                <a:spcPts val="0"/>
              </a:spcBef>
              <a:spcAft>
                <a:spcPts val="0"/>
              </a:spcAft>
            </a:pPr>
            <a:r>
              <a:rPr lang="es-ES" sz="1600" b="1" u="none" dirty="0">
                <a:solidFill>
                  <a:srgbClr val="FF0000"/>
                </a:solidFill>
                <a:latin typeface="Corbel" panose="020B0503020204020204"/>
                <a:cs typeface="+mn-cs"/>
              </a:rPr>
              <a:t>Cambian cada seis años, son producto del sistema de planeación democrática</a:t>
            </a:r>
          </a:p>
          <a:p>
            <a:pPr defTabSz="457200" fontAlgn="auto">
              <a:spcBef>
                <a:spcPts val="0"/>
              </a:spcBef>
              <a:spcAft>
                <a:spcPts val="0"/>
              </a:spcAft>
            </a:pPr>
            <a:endParaRPr lang="es-ES" sz="1600" u="none" dirty="0">
              <a:solidFill>
                <a:prstClr val="black"/>
              </a:solidFill>
              <a:latin typeface="Corbel" panose="020B0503020204020204"/>
              <a:cs typeface="+mn-cs"/>
            </a:endParaRPr>
          </a:p>
        </p:txBody>
      </p:sp>
      <p:sp>
        <p:nvSpPr>
          <p:cNvPr id="14" name="19 CuadroTexto"/>
          <p:cNvSpPr txBox="1"/>
          <p:nvPr/>
        </p:nvSpPr>
        <p:spPr>
          <a:xfrm>
            <a:off x="6936941" y="1728186"/>
            <a:ext cx="1546862" cy="3046988"/>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rtlCol="0">
            <a:spAutoFit/>
          </a:bodyPr>
          <a:lstStyle/>
          <a:p>
            <a:pPr defTabSz="457200" fontAlgn="auto">
              <a:spcBef>
                <a:spcPts val="0"/>
              </a:spcBef>
              <a:spcAft>
                <a:spcPts val="0"/>
              </a:spcAft>
            </a:pPr>
            <a:endParaRPr lang="es-ES" sz="1600" b="1" u="none" dirty="0" smtClean="0">
              <a:solidFill>
                <a:prstClr val="black"/>
              </a:solidFill>
              <a:latin typeface="Corbel" panose="020B0503020204020204"/>
              <a:cs typeface="+mn-cs"/>
            </a:endParaRPr>
          </a:p>
          <a:p>
            <a:pPr defTabSz="457200" fontAlgn="auto">
              <a:spcBef>
                <a:spcPts val="0"/>
              </a:spcBef>
              <a:spcAft>
                <a:spcPts val="0"/>
              </a:spcAft>
            </a:pPr>
            <a:endParaRPr lang="es-ES" sz="1600" b="1" u="none" dirty="0">
              <a:solidFill>
                <a:prstClr val="black"/>
              </a:solidFill>
              <a:latin typeface="Corbel" panose="020B0503020204020204"/>
              <a:cs typeface="+mn-cs"/>
            </a:endParaRPr>
          </a:p>
          <a:p>
            <a:pPr algn="ctr" defTabSz="457200" fontAlgn="auto">
              <a:spcBef>
                <a:spcPts val="0"/>
              </a:spcBef>
              <a:spcAft>
                <a:spcPts val="0"/>
              </a:spcAft>
            </a:pPr>
            <a:r>
              <a:rPr lang="es-ES" sz="1600" b="1" u="none" dirty="0" smtClean="0">
                <a:solidFill>
                  <a:prstClr val="black"/>
                </a:solidFill>
                <a:latin typeface="Corbel" panose="020B0503020204020204"/>
                <a:cs typeface="+mn-cs"/>
              </a:rPr>
              <a:t>Acciones </a:t>
            </a:r>
            <a:r>
              <a:rPr lang="es-ES" sz="1600" b="1" u="none" dirty="0">
                <a:solidFill>
                  <a:prstClr val="black"/>
                </a:solidFill>
                <a:latin typeface="Corbel" panose="020B0503020204020204"/>
                <a:cs typeface="+mn-cs"/>
              </a:rPr>
              <a:t>y programas </a:t>
            </a:r>
            <a:r>
              <a:rPr lang="es-ES" sz="1600" b="1" u="none" dirty="0" smtClean="0">
                <a:solidFill>
                  <a:prstClr val="black"/>
                </a:solidFill>
                <a:latin typeface="Corbel" panose="020B0503020204020204"/>
                <a:cs typeface="+mn-cs"/>
              </a:rPr>
              <a:t>de </a:t>
            </a:r>
            <a:r>
              <a:rPr lang="es-ES" sz="1600" b="1" u="none" dirty="0">
                <a:solidFill>
                  <a:prstClr val="black"/>
                </a:solidFill>
                <a:latin typeface="Corbel" panose="020B0503020204020204"/>
                <a:cs typeface="+mn-cs"/>
              </a:rPr>
              <a:t>las dependencias </a:t>
            </a:r>
            <a:endParaRPr lang="es-ES" sz="1600" b="1" u="none" dirty="0" smtClean="0">
              <a:solidFill>
                <a:prstClr val="black"/>
              </a:solidFill>
              <a:latin typeface="Corbel" panose="020B0503020204020204"/>
              <a:cs typeface="+mn-cs"/>
            </a:endParaRPr>
          </a:p>
          <a:p>
            <a:pPr algn="ctr" defTabSz="457200" fontAlgn="auto">
              <a:spcBef>
                <a:spcPts val="0"/>
              </a:spcBef>
              <a:spcAft>
                <a:spcPts val="0"/>
              </a:spcAft>
            </a:pPr>
            <a:endParaRPr lang="es-ES" sz="1600" b="1" u="none" dirty="0">
              <a:solidFill>
                <a:prstClr val="black"/>
              </a:solidFill>
              <a:latin typeface="Corbel" panose="020B0503020204020204"/>
              <a:cs typeface="+mn-cs"/>
            </a:endParaRPr>
          </a:p>
          <a:p>
            <a:pPr algn="ctr" defTabSz="457200" fontAlgn="auto">
              <a:spcBef>
                <a:spcPts val="0"/>
              </a:spcBef>
              <a:spcAft>
                <a:spcPts val="0"/>
              </a:spcAft>
            </a:pPr>
            <a:r>
              <a:rPr lang="es-ES" sz="1600" b="1" u="none" dirty="0" smtClean="0">
                <a:solidFill>
                  <a:srgbClr val="FF0000"/>
                </a:solidFill>
                <a:latin typeface="Corbel" panose="020B0503020204020204"/>
                <a:cs typeface="+mn-cs"/>
              </a:rPr>
              <a:t>sujetos a cambios coyunturales</a:t>
            </a:r>
            <a:endParaRPr lang="es-ES" sz="1600" b="1" u="none" dirty="0">
              <a:solidFill>
                <a:srgbClr val="FF0000"/>
              </a:solidFill>
              <a:latin typeface="Corbel" panose="020B0503020204020204"/>
              <a:cs typeface="+mn-cs"/>
            </a:endParaRPr>
          </a:p>
          <a:p>
            <a:pPr defTabSz="457200" fontAlgn="auto">
              <a:spcBef>
                <a:spcPts val="0"/>
              </a:spcBef>
              <a:spcAft>
                <a:spcPts val="0"/>
              </a:spcAft>
            </a:pPr>
            <a:endParaRPr lang="es-ES" sz="1600" u="none" dirty="0">
              <a:solidFill>
                <a:prstClr val="black"/>
              </a:solidFill>
              <a:latin typeface="Corbel" panose="020B0503020204020204"/>
              <a:cs typeface="+mn-cs"/>
            </a:endParaRPr>
          </a:p>
          <a:p>
            <a:pPr defTabSz="457200" fontAlgn="auto">
              <a:spcBef>
                <a:spcPts val="0"/>
              </a:spcBef>
              <a:spcAft>
                <a:spcPts val="0"/>
              </a:spcAft>
            </a:pPr>
            <a:endParaRPr lang="es-ES" sz="1600" u="none" dirty="0">
              <a:solidFill>
                <a:prstClr val="black"/>
              </a:solidFill>
              <a:latin typeface="Corbel" panose="020B0503020204020204"/>
              <a:cs typeface="+mn-cs"/>
            </a:endParaRPr>
          </a:p>
        </p:txBody>
      </p:sp>
      <p:sp>
        <p:nvSpPr>
          <p:cNvPr id="15" name="20 CuadroTexto"/>
          <p:cNvSpPr txBox="1"/>
          <p:nvPr/>
        </p:nvSpPr>
        <p:spPr>
          <a:xfrm>
            <a:off x="8914292" y="2240214"/>
            <a:ext cx="1611065" cy="2308324"/>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rtlCol="0">
            <a:spAutoFit/>
          </a:bodyPr>
          <a:lstStyle/>
          <a:p>
            <a:pPr defTabSz="457200" fontAlgn="auto">
              <a:spcBef>
                <a:spcPts val="0"/>
              </a:spcBef>
              <a:spcAft>
                <a:spcPts val="0"/>
              </a:spcAft>
            </a:pPr>
            <a:r>
              <a:rPr lang="es-ES" sz="1600" b="1" u="none" dirty="0">
                <a:solidFill>
                  <a:prstClr val="black"/>
                </a:solidFill>
                <a:latin typeface="Corbel" panose="020B0503020204020204"/>
                <a:cs typeface="+mn-cs"/>
              </a:rPr>
              <a:t>Programas presupuestarios</a:t>
            </a:r>
          </a:p>
          <a:p>
            <a:pPr defTabSz="457200" fontAlgn="auto">
              <a:spcBef>
                <a:spcPts val="0"/>
              </a:spcBef>
              <a:spcAft>
                <a:spcPts val="0"/>
              </a:spcAft>
            </a:pPr>
            <a:r>
              <a:rPr lang="es-ES" sz="1600" b="1" u="none" dirty="0">
                <a:solidFill>
                  <a:prstClr val="black"/>
                </a:solidFill>
                <a:latin typeface="Corbel" panose="020B0503020204020204"/>
                <a:cs typeface="+mn-cs"/>
              </a:rPr>
              <a:t>Reglas de operación;  PEF y Cuenta Pública</a:t>
            </a:r>
          </a:p>
          <a:p>
            <a:pPr defTabSz="457200" fontAlgn="auto">
              <a:spcBef>
                <a:spcPts val="0"/>
              </a:spcBef>
              <a:spcAft>
                <a:spcPts val="0"/>
              </a:spcAft>
            </a:pPr>
            <a:endParaRPr lang="es-ES" sz="1600" u="none" dirty="0">
              <a:solidFill>
                <a:prstClr val="black"/>
              </a:solidFill>
              <a:latin typeface="Corbel" panose="020B0503020204020204"/>
              <a:cs typeface="+mn-cs"/>
            </a:endParaRPr>
          </a:p>
          <a:p>
            <a:pPr defTabSz="457200" fontAlgn="auto">
              <a:spcBef>
                <a:spcPts val="0"/>
              </a:spcBef>
              <a:spcAft>
                <a:spcPts val="0"/>
              </a:spcAft>
            </a:pPr>
            <a:r>
              <a:rPr lang="es-ES" sz="1600" b="1" u="none" dirty="0">
                <a:solidFill>
                  <a:srgbClr val="FF0000"/>
                </a:solidFill>
                <a:latin typeface="Corbel" panose="020B0503020204020204"/>
                <a:cs typeface="+mn-cs"/>
              </a:rPr>
              <a:t>Pueden cambiar de un año a otro</a:t>
            </a:r>
          </a:p>
        </p:txBody>
      </p:sp>
      <p:sp>
        <p:nvSpPr>
          <p:cNvPr id="16" name="Elipse 15"/>
          <p:cNvSpPr/>
          <p:nvPr/>
        </p:nvSpPr>
        <p:spPr>
          <a:xfrm>
            <a:off x="8605109" y="1572909"/>
            <a:ext cx="2126149" cy="3844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s-ES_tradnl" sz="1800" u="none">
              <a:solidFill>
                <a:prstClr val="white"/>
              </a:solidFill>
            </a:endParaRPr>
          </a:p>
        </p:txBody>
      </p:sp>
    </p:spTree>
    <p:extLst>
      <p:ext uri="{BB962C8B-B14F-4D97-AF65-F5344CB8AC3E}">
        <p14:creationId xmlns:p14="http://schemas.microsoft.com/office/powerpoint/2010/main" val="25560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 name="Title 1"/>
          <p:cNvSpPr txBox="1">
            <a:spLocks/>
          </p:cNvSpPr>
          <p:nvPr/>
        </p:nvSpPr>
        <p:spPr>
          <a:xfrm>
            <a:off x="581025" y="137611"/>
            <a:ext cx="10515600" cy="754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ysClr val="windowText" lastClr="000000"/>
                </a:solidFill>
                <a:effectLst/>
                <a:uLnTx/>
                <a:uFillTx/>
                <a:ea typeface="+mj-ea"/>
                <a:cs typeface="+mj-cs"/>
              </a:rPr>
              <a:t>México como país biodiverso</a:t>
            </a:r>
            <a:endParaRPr kumimoji="0" lang="es-MX" sz="4400" b="0" i="0" u="none" strike="noStrike" kern="1200" cap="none" spc="0" normalizeH="0" baseline="0" noProof="0" dirty="0">
              <a:ln>
                <a:noFill/>
              </a:ln>
              <a:solidFill>
                <a:sysClr val="windowText" lastClr="000000"/>
              </a:solidFill>
              <a:effectLst/>
              <a:uLnTx/>
              <a:uFillTx/>
              <a:ea typeface="+mj-ea"/>
              <a:cs typeface="+mj-cs"/>
            </a:endParaRPr>
          </a:p>
        </p:txBody>
      </p:sp>
      <p:sp>
        <p:nvSpPr>
          <p:cNvPr id="5" name="Content Placeholder 2"/>
          <p:cNvSpPr>
            <a:spLocks noGrp="1"/>
          </p:cNvSpPr>
          <p:nvPr>
            <p:ph type="body" idx="1"/>
          </p:nvPr>
        </p:nvSpPr>
        <p:spPr>
          <a:xfrm>
            <a:off x="395287" y="1160200"/>
            <a:ext cx="6877050" cy="4451876"/>
          </a:xfrm>
        </p:spPr>
        <p:txBody>
          <a:bodyPr>
            <a:normAutofit/>
          </a:bodyPr>
          <a:lstStyle/>
          <a:p>
            <a:pPr marL="285750" indent="-285750">
              <a:buFont typeface="Arial" panose="020B0604020202020204" pitchFamily="34" charset="0"/>
              <a:buChar char="•"/>
            </a:pPr>
            <a:r>
              <a:rPr lang="es-MX" sz="1800" dirty="0" smtClean="0">
                <a:latin typeface="+mn-lt"/>
                <a:cs typeface="Arial" panose="020B0604020202020204" pitchFamily="34" charset="0"/>
              </a:rPr>
              <a:t>Uno de los </a:t>
            </a:r>
            <a:r>
              <a:rPr lang="es-MX" sz="1800" b="1" dirty="0" smtClean="0">
                <a:latin typeface="+mn-lt"/>
                <a:cs typeface="Arial" panose="020B0604020202020204" pitchFamily="34" charset="0"/>
              </a:rPr>
              <a:t>5 países mas biodiversos </a:t>
            </a:r>
            <a:r>
              <a:rPr lang="es-MX" sz="1800" dirty="0" smtClean="0">
                <a:latin typeface="+mn-lt"/>
                <a:cs typeface="Arial" panose="020B0604020202020204" pitchFamily="34" charset="0"/>
              </a:rPr>
              <a:t>(alto grado de riqueza, alto índice de endemismo).</a:t>
            </a:r>
          </a:p>
          <a:p>
            <a:pPr marL="285750" indent="-285750">
              <a:buFont typeface="Arial" panose="020B0604020202020204" pitchFamily="34" charset="0"/>
              <a:buChar char="•"/>
            </a:pPr>
            <a:endParaRPr lang="es-MX" sz="1800" dirty="0" smtClean="0">
              <a:latin typeface="+mn-lt"/>
              <a:cs typeface="Arial" panose="020B0604020202020204" pitchFamily="34" charset="0"/>
            </a:endParaRPr>
          </a:p>
          <a:p>
            <a:pPr marL="285750" indent="-285750">
              <a:buFont typeface="Arial" panose="020B0604020202020204" pitchFamily="34" charset="0"/>
              <a:buChar char="•"/>
            </a:pPr>
            <a:r>
              <a:rPr lang="es-MX" sz="1800" dirty="0" smtClean="0">
                <a:latin typeface="+mn-lt"/>
                <a:cs typeface="Arial" panose="020B0604020202020204" pitchFamily="34" charset="0"/>
              </a:rPr>
              <a:t>Bosques de pino/encino de los más diversos del planeta </a:t>
            </a:r>
          </a:p>
          <a:p>
            <a:pPr lvl="1"/>
            <a:r>
              <a:rPr lang="es-MX" sz="1800" dirty="0" smtClean="0">
                <a:latin typeface="+mn-lt"/>
                <a:cs typeface="Arial" panose="020B0604020202020204" pitchFamily="34" charset="0"/>
              </a:rPr>
              <a:t>	55 especies de pinos (85% endémicos de México)</a:t>
            </a:r>
          </a:p>
          <a:p>
            <a:pPr lvl="1"/>
            <a:r>
              <a:rPr lang="es-MX" sz="1800" dirty="0" smtClean="0">
                <a:latin typeface="+mn-lt"/>
                <a:cs typeface="Arial" panose="020B0604020202020204" pitchFamily="34" charset="0"/>
              </a:rPr>
              <a:t>	138 especies de encinos (segundos más biodiversos – 	70% endémicos)</a:t>
            </a:r>
          </a:p>
          <a:p>
            <a:pPr marL="285750" lvl="1" indent="-285750">
              <a:buFont typeface="Arial" panose="020B0604020202020204" pitchFamily="34" charset="0"/>
              <a:buChar char="•"/>
            </a:pPr>
            <a:endParaRPr lang="es-MX" sz="1800" dirty="0">
              <a:latin typeface="+mn-lt"/>
              <a:cs typeface="Arial" panose="020B0604020202020204" pitchFamily="34" charset="0"/>
            </a:endParaRPr>
          </a:p>
          <a:p>
            <a:pPr marL="285750" indent="-285750">
              <a:buFont typeface="Arial" panose="020B0604020202020204" pitchFamily="34" charset="0"/>
              <a:buChar char="•"/>
            </a:pPr>
            <a:r>
              <a:rPr lang="es-MX" sz="1800" b="1" dirty="0" smtClean="0">
                <a:latin typeface="+mn-lt"/>
                <a:cs typeface="Arial" panose="020B0604020202020204" pitchFamily="34" charset="0"/>
              </a:rPr>
              <a:t>Alta diversidad cultural </a:t>
            </a:r>
          </a:p>
          <a:p>
            <a:pPr lvl="1"/>
            <a:r>
              <a:rPr lang="es-MX" sz="1800" dirty="0" smtClean="0">
                <a:latin typeface="+mn-lt"/>
                <a:cs typeface="Arial" panose="020B0604020202020204" pitchFamily="34" charset="0"/>
              </a:rPr>
              <a:t>	56 grupos étnicos – 15 millones de personas</a:t>
            </a:r>
          </a:p>
          <a:p>
            <a:pPr lvl="1"/>
            <a:r>
              <a:rPr lang="es-MX" sz="1800" dirty="0" smtClean="0">
                <a:latin typeface="+mn-lt"/>
                <a:cs typeface="Arial" panose="020B0604020202020204" pitchFamily="34" charset="0"/>
              </a:rPr>
              <a:t>	11 millones viven en y de los bosques</a:t>
            </a:r>
          </a:p>
          <a:p>
            <a:pPr lvl="1"/>
            <a:r>
              <a:rPr lang="es-MX" sz="1800" dirty="0" smtClean="0">
                <a:latin typeface="+mn-lt"/>
                <a:cs typeface="Arial" panose="020B0604020202020204" pitchFamily="34" charset="0"/>
              </a:rPr>
              <a:t>	80% del total de superficie forestal (55.3 </a:t>
            </a:r>
            <a:r>
              <a:rPr lang="es-MX" sz="1800" dirty="0" err="1" smtClean="0">
                <a:latin typeface="+mn-lt"/>
                <a:cs typeface="Arial" panose="020B0604020202020204" pitchFamily="34" charset="0"/>
              </a:rPr>
              <a:t>mha</a:t>
            </a:r>
            <a:r>
              <a:rPr lang="es-MX" sz="1800" dirty="0" smtClean="0">
                <a:latin typeface="+mn-lt"/>
                <a:cs typeface="Arial" panose="020B0604020202020204" pitchFamily="34" charset="0"/>
              </a:rPr>
              <a:t>) bajo 	jurisdicción de comunidades y ejidos</a:t>
            </a:r>
          </a:p>
          <a:p>
            <a:pPr lvl="1"/>
            <a:endParaRPr lang="es-MX" dirty="0" smtClean="0"/>
          </a:p>
        </p:txBody>
      </p:sp>
      <p:pic>
        <p:nvPicPr>
          <p:cNvPr id="6" name="Picture 2" descr="Resultado de imagen para mexico megadiver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317" y="3264081"/>
            <a:ext cx="3528405" cy="2347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846681" y="230599"/>
            <a:ext cx="3267041" cy="2271140"/>
          </a:xfrm>
          <a:prstGeom prst="rect">
            <a:avLst/>
          </a:prstGeom>
        </p:spPr>
      </p:pic>
    </p:spTree>
    <p:extLst>
      <p:ext uri="{BB962C8B-B14F-4D97-AF65-F5344CB8AC3E}">
        <p14:creationId xmlns:p14="http://schemas.microsoft.com/office/powerpoint/2010/main" val="267708613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667" dirty="0"/>
              <a:t>Consulta más información</a:t>
            </a:r>
          </a:p>
        </p:txBody>
      </p:sp>
      <p:sp>
        <p:nvSpPr>
          <p:cNvPr id="3" name="TextBox 2"/>
          <p:cNvSpPr txBox="1"/>
          <p:nvPr/>
        </p:nvSpPr>
        <p:spPr>
          <a:xfrm>
            <a:off x="5884672" y="3803905"/>
            <a:ext cx="5852160" cy="2103012"/>
          </a:xfrm>
          <a:prstGeom prst="rect">
            <a:avLst/>
          </a:prstGeom>
          <a:noFill/>
        </p:spPr>
        <p:txBody>
          <a:bodyPr wrap="square" rtlCol="0">
            <a:spAutoFit/>
          </a:bodyPr>
          <a:lstStyle/>
          <a:p>
            <a:pPr fontAlgn="auto">
              <a:spcBef>
                <a:spcPts val="0"/>
              </a:spcBef>
              <a:spcAft>
                <a:spcPts val="0"/>
              </a:spcAft>
            </a:pPr>
            <a:r>
              <a:rPr lang="es-MX" sz="4800" b="1" u="none" kern="0" dirty="0">
                <a:solidFill>
                  <a:srgbClr val="000000"/>
                </a:solidFill>
                <a:latin typeface="Franklin Gothic Book" panose="020B0503020102020204" pitchFamily="34" charset="0"/>
                <a:cs typeface="Arial"/>
                <a:sym typeface="Arial"/>
                <a:rtl val="0"/>
              </a:rPr>
              <a:t>¡Gracias!</a:t>
            </a:r>
          </a:p>
          <a:p>
            <a:pPr fontAlgn="auto">
              <a:spcBef>
                <a:spcPts val="0"/>
              </a:spcBef>
              <a:spcAft>
                <a:spcPts val="0"/>
              </a:spcAft>
            </a:pPr>
            <a:endParaRPr lang="es-MX" sz="1867" u="none" kern="0" dirty="0">
              <a:solidFill>
                <a:srgbClr val="000000"/>
              </a:solidFill>
              <a:latin typeface="Franklin Gothic Book" panose="020B0503020102020204" pitchFamily="34" charset="0"/>
              <a:cs typeface="Arial"/>
              <a:sym typeface="Arial"/>
              <a:rtl val="0"/>
            </a:endParaRPr>
          </a:p>
          <a:p>
            <a:pPr fontAlgn="auto">
              <a:spcBef>
                <a:spcPts val="0"/>
              </a:spcBef>
              <a:spcAft>
                <a:spcPts val="0"/>
              </a:spcAft>
            </a:pPr>
            <a:r>
              <a:rPr lang="es-MX" sz="2133" u="none" kern="0" dirty="0">
                <a:solidFill>
                  <a:srgbClr val="000000"/>
                </a:solidFill>
                <a:latin typeface="Franklin Gothic Book" panose="020B0503020102020204" pitchFamily="34" charset="0"/>
                <a:cs typeface="Arial"/>
                <a:sym typeface="Arial"/>
                <a:rtl val="0"/>
              </a:rPr>
              <a:t>Gerardo Arroyo </a:t>
            </a:r>
            <a:r>
              <a:rPr lang="es-MX" sz="2133" u="none" kern="0" dirty="0" err="1">
                <a:solidFill>
                  <a:srgbClr val="000000"/>
                </a:solidFill>
                <a:latin typeface="Franklin Gothic Book" panose="020B0503020102020204" pitchFamily="34" charset="0"/>
                <a:cs typeface="Arial"/>
                <a:sym typeface="Arial"/>
                <a:rtl val="0"/>
              </a:rPr>
              <a:t>O’Grady</a:t>
            </a:r>
            <a:endParaRPr lang="es-MX" sz="2133" u="none" kern="0" dirty="0">
              <a:solidFill>
                <a:srgbClr val="000000"/>
              </a:solidFill>
              <a:latin typeface="Franklin Gothic Book" panose="020B0503020102020204" pitchFamily="34" charset="0"/>
              <a:cs typeface="Arial"/>
              <a:sym typeface="Arial"/>
              <a:rtl val="0"/>
            </a:endParaRPr>
          </a:p>
          <a:p>
            <a:pPr fontAlgn="auto">
              <a:spcBef>
                <a:spcPts val="0"/>
              </a:spcBef>
              <a:spcAft>
                <a:spcPts val="0"/>
              </a:spcAft>
            </a:pPr>
            <a:r>
              <a:rPr lang="es-MX" sz="2133" u="none" kern="0" dirty="0">
                <a:solidFill>
                  <a:srgbClr val="000000"/>
                </a:solidFill>
                <a:latin typeface="Franklin Gothic Book" panose="020B0503020102020204" pitchFamily="34" charset="0"/>
                <a:cs typeface="Arial"/>
                <a:sym typeface="Arial"/>
                <a:rtl val="0"/>
              </a:rPr>
              <a:t>Director del Programa de Desarrollo Sustentable</a:t>
            </a:r>
          </a:p>
          <a:p>
            <a:pPr fontAlgn="auto">
              <a:spcBef>
                <a:spcPts val="0"/>
              </a:spcBef>
              <a:spcAft>
                <a:spcPts val="0"/>
              </a:spcAft>
            </a:pPr>
            <a:r>
              <a:rPr lang="es-MX" sz="2133" u="none" kern="0" dirty="0">
                <a:solidFill>
                  <a:srgbClr val="000000"/>
                </a:solidFill>
                <a:latin typeface="Franklin Gothic Book" panose="020B0503020102020204" pitchFamily="34" charset="0"/>
                <a:cs typeface="Arial"/>
                <a:sym typeface="Arial"/>
                <a:rtl val="0"/>
              </a:rPr>
              <a:t>PNUD México </a:t>
            </a:r>
          </a:p>
        </p:txBody>
      </p:sp>
      <p:sp>
        <p:nvSpPr>
          <p:cNvPr id="4" name="TextBox 3"/>
          <p:cNvSpPr txBox="1"/>
          <p:nvPr/>
        </p:nvSpPr>
        <p:spPr>
          <a:xfrm>
            <a:off x="609600" y="2015744"/>
            <a:ext cx="4698609" cy="1528945"/>
          </a:xfrm>
          <a:prstGeom prst="rect">
            <a:avLst/>
          </a:prstGeom>
          <a:noFill/>
        </p:spPr>
        <p:txBody>
          <a:bodyPr wrap="square" rtlCol="0">
            <a:spAutoFit/>
          </a:bodyPr>
          <a:lstStyle/>
          <a:p>
            <a:pPr fontAlgn="auto">
              <a:spcBef>
                <a:spcPts val="0"/>
              </a:spcBef>
              <a:spcAft>
                <a:spcPts val="0"/>
              </a:spcAft>
            </a:pPr>
            <a:r>
              <a:rPr lang="es-MX" sz="1867" u="none" kern="0" dirty="0">
                <a:solidFill>
                  <a:srgbClr val="000000"/>
                </a:solidFill>
                <a:latin typeface="Arial"/>
                <a:cs typeface="Arial"/>
                <a:sym typeface="Arial"/>
                <a:hlinkClick r:id="rId3"/>
                <a:rtl val="0"/>
              </a:rPr>
              <a:t>www.pnud.mx.com</a:t>
            </a:r>
            <a:endParaRPr lang="es-MX" sz="1867" u="none" kern="0" dirty="0">
              <a:solidFill>
                <a:srgbClr val="000000"/>
              </a:solidFill>
              <a:latin typeface="Arial"/>
              <a:cs typeface="Arial"/>
              <a:sym typeface="Arial"/>
              <a:rtl val="0"/>
            </a:endParaRPr>
          </a:p>
          <a:p>
            <a:pPr fontAlgn="auto">
              <a:spcBef>
                <a:spcPts val="0"/>
              </a:spcBef>
              <a:spcAft>
                <a:spcPts val="0"/>
              </a:spcAft>
            </a:pPr>
            <a:endParaRPr lang="es-MX" sz="1867" u="none" kern="0" dirty="0">
              <a:solidFill>
                <a:srgbClr val="000000"/>
              </a:solidFill>
              <a:latin typeface="Arial"/>
              <a:cs typeface="Arial"/>
              <a:sym typeface="Arial"/>
              <a:rtl val="0"/>
            </a:endParaRPr>
          </a:p>
          <a:p>
            <a:pPr fontAlgn="auto">
              <a:spcBef>
                <a:spcPts val="0"/>
              </a:spcBef>
              <a:spcAft>
                <a:spcPts val="0"/>
              </a:spcAft>
            </a:pPr>
            <a:r>
              <a:rPr lang="es-MX" sz="1867" u="none" kern="0" dirty="0">
                <a:solidFill>
                  <a:srgbClr val="000000"/>
                </a:solidFill>
                <a:latin typeface="Arial"/>
                <a:cs typeface="Arial"/>
                <a:sym typeface="Arial"/>
                <a:hlinkClick r:id="rId4"/>
                <a:rtl val="0"/>
              </a:rPr>
              <a:t>www.un.org/sustainabledevelopment/es</a:t>
            </a:r>
            <a:endParaRPr lang="es-MX" sz="1867" u="none" kern="0" dirty="0">
              <a:solidFill>
                <a:srgbClr val="000000"/>
              </a:solidFill>
              <a:latin typeface="Arial"/>
              <a:cs typeface="Arial"/>
              <a:sym typeface="Arial"/>
              <a:rtl val="0"/>
            </a:endParaRPr>
          </a:p>
          <a:p>
            <a:pPr fontAlgn="auto">
              <a:spcBef>
                <a:spcPts val="0"/>
              </a:spcBef>
              <a:spcAft>
                <a:spcPts val="0"/>
              </a:spcAft>
            </a:pPr>
            <a:endParaRPr lang="es-MX" sz="1867" u="none" kern="0" dirty="0">
              <a:solidFill>
                <a:srgbClr val="000000"/>
              </a:solidFill>
              <a:latin typeface="Arial"/>
              <a:cs typeface="Arial"/>
              <a:sym typeface="Arial"/>
              <a:rtl val="0"/>
            </a:endParaRPr>
          </a:p>
          <a:p>
            <a:pPr fontAlgn="auto">
              <a:spcBef>
                <a:spcPts val="0"/>
              </a:spcBef>
              <a:spcAft>
                <a:spcPts val="0"/>
              </a:spcAft>
            </a:pPr>
            <a:endParaRPr lang="es-MX" sz="1867" u="none" kern="0" dirty="0">
              <a:solidFill>
                <a:srgbClr val="000000"/>
              </a:solidFill>
              <a:latin typeface="Arial"/>
              <a:cs typeface="Arial"/>
              <a:sym typeface="Arial"/>
              <a:rtl val="0"/>
            </a:endParaRPr>
          </a:p>
        </p:txBody>
      </p:sp>
    </p:spTree>
    <p:extLst>
      <p:ext uri="{BB962C8B-B14F-4D97-AF65-F5344CB8AC3E}">
        <p14:creationId xmlns:p14="http://schemas.microsoft.com/office/powerpoint/2010/main" val="67352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 name="Title 1"/>
          <p:cNvSpPr txBox="1">
            <a:spLocks/>
          </p:cNvSpPr>
          <p:nvPr/>
        </p:nvSpPr>
        <p:spPr>
          <a:xfrm>
            <a:off x="352425" y="100013"/>
            <a:ext cx="10515600" cy="677424"/>
          </a:xfrm>
          <a:prstGeom prst="rect">
            <a:avLst/>
          </a:prstGeom>
          <a:solidFill>
            <a:schemeClr val="bg1"/>
          </a:solidFill>
          <a:ln>
            <a:noFill/>
          </a:ln>
        </p:spPr>
        <p:txBody>
          <a:bodyPr lIns="91425" tIns="91425" rIns="91425" bIns="91425" anchor="b" anchorCtr="0">
            <a:norm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733" b="1" i="0" u="none" strike="noStrike" cap="none" baseline="0">
                <a:solidFill>
                  <a:schemeClr val="dk1"/>
                </a:solidFill>
                <a:latin typeface="Franklin Gothic Demi Cond" panose="020B0706030402020204" pitchFamily="34" charset="0"/>
                <a:ea typeface="Franklin Gothic Demi Cond" panose="020B0706030402020204" pitchFamily="34" charset="0"/>
                <a:cs typeface="Arial"/>
                <a:sym typeface="Arial"/>
                <a:rtl val="0"/>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fontAlgn="auto"/>
            <a:r>
              <a:rPr lang="en-US" sz="3200" kern="0" dirty="0" smtClean="0"/>
              <a:t>La </a:t>
            </a:r>
            <a:r>
              <a:rPr lang="en-US" sz="3200" kern="0" dirty="0" err="1" smtClean="0"/>
              <a:t>pérdida</a:t>
            </a:r>
            <a:r>
              <a:rPr lang="en-US" sz="3200" kern="0" dirty="0" smtClean="0"/>
              <a:t> de </a:t>
            </a:r>
            <a:r>
              <a:rPr lang="en-US" sz="3200" kern="0" dirty="0" err="1" smtClean="0"/>
              <a:t>biodiversidad</a:t>
            </a:r>
            <a:r>
              <a:rPr lang="en-US" sz="3200" kern="0" dirty="0" smtClean="0"/>
              <a:t> </a:t>
            </a:r>
            <a:r>
              <a:rPr lang="en-US" sz="3200" kern="0" dirty="0" err="1" smtClean="0"/>
              <a:t>amenaza</a:t>
            </a:r>
            <a:r>
              <a:rPr lang="en-US" sz="3200" kern="0" dirty="0" smtClean="0"/>
              <a:t> el </a:t>
            </a:r>
            <a:r>
              <a:rPr lang="en-US" sz="3200" kern="0" dirty="0" err="1" smtClean="0"/>
              <a:t>Desarrollo</a:t>
            </a:r>
            <a:r>
              <a:rPr lang="en-US" sz="3200" kern="0" dirty="0" smtClean="0"/>
              <a:t> </a:t>
            </a:r>
            <a:r>
              <a:rPr lang="en-US" sz="3200" kern="0" dirty="0" err="1" smtClean="0"/>
              <a:t>Sustentable</a:t>
            </a:r>
            <a:endParaRPr lang="es-MX" sz="3200" kern="0" dirty="0"/>
          </a:p>
        </p:txBody>
      </p:sp>
      <p:sp>
        <p:nvSpPr>
          <p:cNvPr id="5" name="Content Placeholder 2"/>
          <p:cNvSpPr txBox="1">
            <a:spLocks/>
          </p:cNvSpPr>
          <p:nvPr/>
        </p:nvSpPr>
        <p:spPr>
          <a:xfrm>
            <a:off x="7031420" y="942977"/>
            <a:ext cx="4916214" cy="4603531"/>
          </a:xfrm>
          <a:prstGeom prst="rect">
            <a:avLst/>
          </a:prstGeom>
          <a:noFill/>
          <a:ln>
            <a:noFill/>
          </a:ln>
        </p:spPr>
        <p:txBody>
          <a:bodyPr lIns="91425" tIns="91425" rIns="91425" bIns="91425" anchor="t" anchorCtr="0">
            <a:normAutofit fontScale="77500" lnSpcReduction="20000"/>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pex New Book" panose="02010600040501010103" pitchFamily="50" charset="0"/>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fontAlgn="auto"/>
            <a:endParaRPr lang="en-US" kern="0" dirty="0" smtClean="0"/>
          </a:p>
          <a:p>
            <a:pPr marL="342900" indent="-342900" fontAlgn="auto">
              <a:lnSpc>
                <a:spcPct val="120000"/>
              </a:lnSpc>
              <a:buFont typeface="Arial" panose="020B0604020202020204" pitchFamily="34" charset="0"/>
              <a:buChar char="•"/>
            </a:pPr>
            <a:r>
              <a:rPr lang="en-US" sz="2300" dirty="0" err="1">
                <a:latin typeface="+mn-lt"/>
                <a:cs typeface="Arial" panose="020B0604020202020204" pitchFamily="34" charset="0"/>
              </a:rPr>
              <a:t>Bienestar</a:t>
            </a:r>
            <a:r>
              <a:rPr lang="en-US" sz="2300" dirty="0">
                <a:latin typeface="+mn-lt"/>
                <a:cs typeface="Arial" panose="020B0604020202020204" pitchFamily="34" charset="0"/>
              </a:rPr>
              <a:t> </a:t>
            </a:r>
            <a:r>
              <a:rPr lang="en-US" sz="2300" dirty="0" err="1">
                <a:latin typeface="+mn-lt"/>
                <a:cs typeface="Arial" panose="020B0604020202020204" pitchFamily="34" charset="0"/>
              </a:rPr>
              <a:t>depende</a:t>
            </a:r>
            <a:r>
              <a:rPr lang="en-US" sz="2300" dirty="0">
                <a:latin typeface="+mn-lt"/>
                <a:cs typeface="Arial" panose="020B0604020202020204" pitchFamily="34" charset="0"/>
              </a:rPr>
              <a:t> de la </a:t>
            </a:r>
            <a:r>
              <a:rPr lang="en-US" sz="2300" dirty="0" err="1">
                <a:latin typeface="+mn-lt"/>
                <a:cs typeface="Arial" panose="020B0604020202020204" pitchFamily="34" charset="0"/>
              </a:rPr>
              <a:t>biodiversidad</a:t>
            </a:r>
            <a:r>
              <a:rPr lang="en-US" sz="2300" dirty="0">
                <a:latin typeface="+mn-lt"/>
                <a:cs typeface="Arial" panose="020B0604020202020204" pitchFamily="34" charset="0"/>
              </a:rPr>
              <a:t> y </a:t>
            </a:r>
            <a:r>
              <a:rPr lang="en-US" sz="2300" dirty="0" err="1">
                <a:latin typeface="+mn-lt"/>
                <a:cs typeface="Arial" panose="020B0604020202020204" pitchFamily="34" charset="0"/>
              </a:rPr>
              <a:t>ecosistemas</a:t>
            </a:r>
            <a:r>
              <a:rPr lang="en-US" sz="2300" dirty="0">
                <a:latin typeface="+mn-lt"/>
                <a:cs typeface="Arial" panose="020B0604020202020204" pitchFamily="34" charset="0"/>
              </a:rPr>
              <a:t> </a:t>
            </a:r>
            <a:r>
              <a:rPr lang="en-US" sz="2300" dirty="0" err="1" smtClean="0">
                <a:latin typeface="+mn-lt"/>
                <a:cs typeface="Arial" panose="020B0604020202020204" pitchFamily="34" charset="0"/>
              </a:rPr>
              <a:t>sanos</a:t>
            </a:r>
            <a:endParaRPr lang="en-US" sz="2300" dirty="0" smtClean="0">
              <a:latin typeface="+mn-lt"/>
              <a:cs typeface="Arial" panose="020B0604020202020204" pitchFamily="34" charset="0"/>
            </a:endParaRPr>
          </a:p>
          <a:p>
            <a:pPr marL="342900" indent="-342900" fontAlgn="auto">
              <a:lnSpc>
                <a:spcPct val="120000"/>
              </a:lnSpc>
              <a:buFont typeface="Arial" panose="020B0604020202020204" pitchFamily="34" charset="0"/>
              <a:buChar char="•"/>
            </a:pPr>
            <a:endParaRPr lang="en-US" sz="2300" dirty="0">
              <a:latin typeface="+mn-lt"/>
              <a:cs typeface="Arial" panose="020B0604020202020204" pitchFamily="34" charset="0"/>
            </a:endParaRPr>
          </a:p>
          <a:p>
            <a:pPr marL="342900" indent="-342900" fontAlgn="auto">
              <a:lnSpc>
                <a:spcPct val="120000"/>
              </a:lnSpc>
              <a:buFont typeface="Arial" panose="020B0604020202020204" pitchFamily="34" charset="0"/>
              <a:buChar char="•"/>
            </a:pPr>
            <a:r>
              <a:rPr lang="en-US" sz="2300" dirty="0" err="1">
                <a:latin typeface="+mn-lt"/>
                <a:cs typeface="Arial" panose="020B0604020202020204" pitchFamily="34" charset="0"/>
              </a:rPr>
              <a:t>Pérdida</a:t>
            </a:r>
            <a:r>
              <a:rPr lang="en-US" sz="2300" dirty="0">
                <a:latin typeface="+mn-lt"/>
                <a:cs typeface="Arial" panose="020B0604020202020204" pitchFamily="34" charset="0"/>
              </a:rPr>
              <a:t> de </a:t>
            </a:r>
            <a:r>
              <a:rPr lang="en-US" sz="2300" dirty="0" err="1">
                <a:latin typeface="+mn-lt"/>
                <a:cs typeface="Arial" panose="020B0604020202020204" pitchFamily="34" charset="0"/>
              </a:rPr>
              <a:t>biodiversidad</a:t>
            </a:r>
            <a:r>
              <a:rPr lang="en-US" sz="2300" dirty="0">
                <a:latin typeface="+mn-lt"/>
                <a:cs typeface="Arial" panose="020B0604020202020204" pitchFamily="34" charset="0"/>
              </a:rPr>
              <a:t> y </a:t>
            </a:r>
            <a:r>
              <a:rPr lang="en-US" sz="2300" dirty="0" err="1">
                <a:latin typeface="+mn-lt"/>
                <a:cs typeface="Arial" panose="020B0604020202020204" pitchFamily="34" charset="0"/>
              </a:rPr>
              <a:t>ecosistemas</a:t>
            </a:r>
            <a:r>
              <a:rPr lang="en-US" sz="2300" dirty="0">
                <a:latin typeface="+mn-lt"/>
                <a:cs typeface="Arial" panose="020B0604020202020204" pitchFamily="34" charset="0"/>
              </a:rPr>
              <a:t> </a:t>
            </a:r>
            <a:r>
              <a:rPr lang="en-US" sz="2300" dirty="0" err="1">
                <a:latin typeface="+mn-lt"/>
                <a:cs typeface="Arial" panose="020B0604020202020204" pitchFamily="34" charset="0"/>
              </a:rPr>
              <a:t>socava</a:t>
            </a:r>
            <a:r>
              <a:rPr lang="en-US" sz="2300" dirty="0">
                <a:latin typeface="+mn-lt"/>
                <a:cs typeface="Arial" panose="020B0604020202020204" pitchFamily="34" charset="0"/>
              </a:rPr>
              <a:t> la </a:t>
            </a:r>
            <a:r>
              <a:rPr lang="en-US" sz="2300" dirty="0" err="1">
                <a:latin typeface="+mn-lt"/>
                <a:cs typeface="Arial" panose="020B0604020202020204" pitchFamily="34" charset="0"/>
              </a:rPr>
              <a:t>existencia</a:t>
            </a:r>
            <a:r>
              <a:rPr lang="en-US" sz="2300" dirty="0">
                <a:latin typeface="+mn-lt"/>
                <a:cs typeface="Arial" panose="020B0604020202020204" pitchFamily="34" charset="0"/>
              </a:rPr>
              <a:t> </a:t>
            </a:r>
            <a:r>
              <a:rPr lang="en-US" sz="2300" dirty="0" err="1">
                <a:latin typeface="+mn-lt"/>
                <a:cs typeface="Arial" panose="020B0604020202020204" pitchFamily="34" charset="0"/>
              </a:rPr>
              <a:t>misma</a:t>
            </a:r>
            <a:r>
              <a:rPr lang="en-US" sz="2300" dirty="0">
                <a:latin typeface="+mn-lt"/>
                <a:cs typeface="Arial" panose="020B0604020202020204" pitchFamily="34" charset="0"/>
              </a:rPr>
              <a:t> de la </a:t>
            </a:r>
            <a:r>
              <a:rPr lang="en-US" sz="2300" dirty="0" err="1">
                <a:latin typeface="+mn-lt"/>
                <a:cs typeface="Arial" panose="020B0604020202020204" pitchFamily="34" charset="0"/>
              </a:rPr>
              <a:t>vida</a:t>
            </a:r>
            <a:r>
              <a:rPr lang="en-US" sz="2300" dirty="0">
                <a:latin typeface="+mn-lt"/>
                <a:cs typeface="Arial" panose="020B0604020202020204" pitchFamily="34" charset="0"/>
              </a:rPr>
              <a:t> </a:t>
            </a:r>
            <a:r>
              <a:rPr lang="en-US" sz="2300" dirty="0" err="1">
                <a:latin typeface="+mn-lt"/>
                <a:cs typeface="Arial" panose="020B0604020202020204" pitchFamily="34" charset="0"/>
              </a:rPr>
              <a:t>en</a:t>
            </a:r>
            <a:r>
              <a:rPr lang="en-US" sz="2300" dirty="0">
                <a:latin typeface="+mn-lt"/>
                <a:cs typeface="Arial" panose="020B0604020202020204" pitchFamily="34" charset="0"/>
              </a:rPr>
              <a:t> la Tierra, </a:t>
            </a:r>
            <a:r>
              <a:rPr lang="en-US" sz="2300" dirty="0" err="1">
                <a:latin typeface="+mn-lt"/>
                <a:cs typeface="Arial" panose="020B0604020202020204" pitchFamily="34" charset="0"/>
              </a:rPr>
              <a:t>afectando</a:t>
            </a:r>
            <a:r>
              <a:rPr lang="en-US" sz="2300" dirty="0">
                <a:latin typeface="+mn-lt"/>
                <a:cs typeface="Arial" panose="020B0604020202020204" pitchFamily="34" charset="0"/>
              </a:rPr>
              <a:t> </a:t>
            </a:r>
            <a:r>
              <a:rPr lang="en-US" sz="2300" dirty="0" err="1">
                <a:latin typeface="+mn-lt"/>
                <a:cs typeface="Arial" panose="020B0604020202020204" pitchFamily="34" charset="0"/>
              </a:rPr>
              <a:t>particularmente</a:t>
            </a:r>
            <a:r>
              <a:rPr lang="en-US" sz="2300" dirty="0">
                <a:latin typeface="+mn-lt"/>
                <a:cs typeface="Arial" panose="020B0604020202020204" pitchFamily="34" charset="0"/>
              </a:rPr>
              <a:t> a los </a:t>
            </a:r>
            <a:r>
              <a:rPr lang="en-US" sz="2300" dirty="0" err="1">
                <a:latin typeface="+mn-lt"/>
                <a:cs typeface="Arial" panose="020B0604020202020204" pitchFamily="34" charset="0"/>
              </a:rPr>
              <a:t>pobres</a:t>
            </a:r>
            <a:r>
              <a:rPr lang="en-US" sz="2300" dirty="0" smtClean="0">
                <a:latin typeface="+mn-lt"/>
                <a:cs typeface="Arial" panose="020B0604020202020204" pitchFamily="34" charset="0"/>
              </a:rPr>
              <a:t>.</a:t>
            </a:r>
          </a:p>
          <a:p>
            <a:pPr marL="342900" indent="-342900" fontAlgn="auto">
              <a:lnSpc>
                <a:spcPct val="120000"/>
              </a:lnSpc>
              <a:buFont typeface="Arial" panose="020B0604020202020204" pitchFamily="34" charset="0"/>
              <a:buChar char="•"/>
            </a:pPr>
            <a:endParaRPr lang="en-US" sz="2300" dirty="0">
              <a:latin typeface="+mn-lt"/>
              <a:cs typeface="Arial" panose="020B0604020202020204" pitchFamily="34" charset="0"/>
            </a:endParaRPr>
          </a:p>
          <a:p>
            <a:pPr marL="342900" indent="-342900" fontAlgn="auto">
              <a:lnSpc>
                <a:spcPct val="120000"/>
              </a:lnSpc>
              <a:buFont typeface="Arial" panose="020B0604020202020204" pitchFamily="34" charset="0"/>
              <a:buChar char="•"/>
            </a:pPr>
            <a:r>
              <a:rPr lang="en-US" sz="2300" dirty="0">
                <a:latin typeface="+mn-lt"/>
                <a:cs typeface="Arial" panose="020B0604020202020204" pitchFamily="34" charset="0"/>
              </a:rPr>
              <a:t>1.2 mil </a:t>
            </a:r>
            <a:r>
              <a:rPr lang="en-US" sz="2300" dirty="0" err="1">
                <a:latin typeface="+mn-lt"/>
                <a:cs typeface="Arial" panose="020B0604020202020204" pitchFamily="34" charset="0"/>
              </a:rPr>
              <a:t>millones</a:t>
            </a:r>
            <a:r>
              <a:rPr lang="en-US" sz="2300" dirty="0">
                <a:latin typeface="+mn-lt"/>
                <a:cs typeface="Arial" panose="020B0604020202020204" pitchFamily="34" charset="0"/>
              </a:rPr>
              <a:t> </a:t>
            </a:r>
            <a:r>
              <a:rPr lang="en-US" sz="2300" dirty="0" err="1">
                <a:latin typeface="+mn-lt"/>
                <a:cs typeface="Arial" panose="020B0604020202020204" pitchFamily="34" charset="0"/>
              </a:rPr>
              <a:t>en</a:t>
            </a:r>
            <a:r>
              <a:rPr lang="en-US" sz="2300" dirty="0">
                <a:latin typeface="+mn-lt"/>
                <a:cs typeface="Arial" panose="020B0604020202020204" pitchFamily="34" charset="0"/>
              </a:rPr>
              <a:t> </a:t>
            </a:r>
            <a:r>
              <a:rPr lang="en-US" sz="2300" dirty="0" err="1">
                <a:latin typeface="+mn-lt"/>
                <a:cs typeface="Arial" panose="020B0604020202020204" pitchFamily="34" charset="0"/>
              </a:rPr>
              <a:t>pobreza</a:t>
            </a:r>
            <a:r>
              <a:rPr lang="en-US" sz="2300" dirty="0">
                <a:latin typeface="+mn-lt"/>
                <a:cs typeface="Arial" panose="020B0604020202020204" pitchFamily="34" charset="0"/>
              </a:rPr>
              <a:t> extrema (</a:t>
            </a:r>
            <a:r>
              <a:rPr lang="en-US" sz="2300" dirty="0" err="1">
                <a:latin typeface="+mn-lt"/>
                <a:cs typeface="Arial" panose="020B0604020202020204" pitchFamily="34" charset="0"/>
              </a:rPr>
              <a:t>menos</a:t>
            </a:r>
            <a:r>
              <a:rPr lang="en-US" sz="2300" dirty="0">
                <a:latin typeface="+mn-lt"/>
                <a:cs typeface="Arial" panose="020B0604020202020204" pitchFamily="34" charset="0"/>
              </a:rPr>
              <a:t> de US $1 al </a:t>
            </a:r>
            <a:r>
              <a:rPr lang="en-US" sz="2300" dirty="0" err="1">
                <a:latin typeface="+mn-lt"/>
                <a:cs typeface="Arial" panose="020B0604020202020204" pitchFamily="34" charset="0"/>
              </a:rPr>
              <a:t>día</a:t>
            </a:r>
            <a:r>
              <a:rPr lang="en-US" sz="2300" dirty="0">
                <a:latin typeface="+mn-lt"/>
                <a:cs typeface="Arial" panose="020B0604020202020204" pitchFamily="34" charset="0"/>
              </a:rPr>
              <a:t>), </a:t>
            </a:r>
            <a:r>
              <a:rPr lang="en-US" sz="2300" dirty="0" err="1">
                <a:latin typeface="+mn-lt"/>
                <a:cs typeface="Arial" panose="020B0604020202020204" pitchFamily="34" charset="0"/>
              </a:rPr>
              <a:t>depeden</a:t>
            </a:r>
            <a:r>
              <a:rPr lang="en-US" sz="2300" dirty="0">
                <a:latin typeface="+mn-lt"/>
                <a:cs typeface="Arial" panose="020B0604020202020204" pitchFamily="34" charset="0"/>
              </a:rPr>
              <a:t> </a:t>
            </a:r>
            <a:r>
              <a:rPr lang="es-ES" sz="2300" dirty="0">
                <a:latin typeface="+mn-lt"/>
                <a:cs typeface="Arial" panose="020B0604020202020204" pitchFamily="34" charset="0"/>
              </a:rPr>
              <a:t>directamente de la naturaleza para sus alimentos, agua potable, combustible, medicinas, refugio, y la reducción de la vulnerabilidad al cambio climático y los desastres naturales. </a:t>
            </a:r>
          </a:p>
        </p:txBody>
      </p:sp>
      <p:pic>
        <p:nvPicPr>
          <p:cNvPr id="6" name="Picture 4" descr="Resultado de imagen para planetary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66" y="1108993"/>
            <a:ext cx="6504164" cy="49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6023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 name="Title 1"/>
          <p:cNvSpPr txBox="1">
            <a:spLocks/>
          </p:cNvSpPr>
          <p:nvPr/>
        </p:nvSpPr>
        <p:spPr>
          <a:xfrm>
            <a:off x="409575" y="-117706"/>
            <a:ext cx="10515600" cy="896938"/>
          </a:xfrm>
          <a:prstGeom prst="rect">
            <a:avLst/>
          </a:prstGeom>
          <a:solidFill>
            <a:schemeClr val="bg1"/>
          </a:solid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733" b="1" i="0" u="none" strike="noStrike" cap="none" baseline="0">
                <a:solidFill>
                  <a:schemeClr val="dk1"/>
                </a:solidFill>
                <a:latin typeface="Franklin Gothic Demi Cond" panose="020B0706030402020204" pitchFamily="34" charset="0"/>
                <a:ea typeface="Franklin Gothic Demi Cond" panose="020B0706030402020204" pitchFamily="34" charset="0"/>
                <a:cs typeface="Arial"/>
                <a:sym typeface="Arial"/>
                <a:rtl val="0"/>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fontAlgn="auto"/>
            <a:r>
              <a:rPr lang="es-MX" sz="3600" kern="0" dirty="0" smtClean="0"/>
              <a:t>Causas de pérdidas de biodiversidad</a:t>
            </a:r>
            <a:endParaRPr lang="es-MX" sz="3600" kern="0" dirty="0"/>
          </a:p>
        </p:txBody>
      </p:sp>
      <p:sp>
        <p:nvSpPr>
          <p:cNvPr id="5" name="Content Placeholder 2"/>
          <p:cNvSpPr txBox="1">
            <a:spLocks/>
          </p:cNvSpPr>
          <p:nvPr/>
        </p:nvSpPr>
        <p:spPr>
          <a:xfrm>
            <a:off x="238125" y="1171977"/>
            <a:ext cx="6716467" cy="4271561"/>
          </a:xfrm>
          <a:prstGeom prst="rect">
            <a:avLst/>
          </a:prstGeom>
          <a:noFill/>
          <a:ln>
            <a:noFill/>
          </a:ln>
        </p:spPr>
        <p:txBody>
          <a:bodyPr lIns="91425" tIns="91425" rIns="91425" bIns="91425" anchor="t" anchorCtr="0">
            <a:normAutofit fontScale="92500" lnSpcReduction="10000"/>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pex New Book" panose="02010600040501010103" pitchFamily="50" charset="0"/>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342900" indent="-342900" algn="just" fontAlgn="auto">
              <a:buFont typeface="Arial" panose="020B0604020202020204" pitchFamily="34" charset="0"/>
              <a:buChar char="•"/>
            </a:pPr>
            <a:r>
              <a:rPr lang="es-MX" sz="2400" kern="0" dirty="0" smtClean="0">
                <a:latin typeface="+mn-lt"/>
              </a:rPr>
              <a:t>Pérdida de hábitat y fragmentación</a:t>
            </a:r>
          </a:p>
          <a:p>
            <a:pPr marL="342900" indent="-342900" algn="just" fontAlgn="auto">
              <a:buFont typeface="Arial" panose="020B0604020202020204" pitchFamily="34" charset="0"/>
              <a:buChar char="•"/>
            </a:pPr>
            <a:r>
              <a:rPr lang="es-MX" sz="2400" kern="0" dirty="0" smtClean="0">
                <a:latin typeface="+mn-lt"/>
              </a:rPr>
              <a:t>Sobreexplotación de los recursos de la vida silvestre</a:t>
            </a:r>
          </a:p>
          <a:p>
            <a:pPr marL="342900" indent="-342900" algn="just" fontAlgn="auto">
              <a:buFont typeface="Arial" panose="020B0604020202020204" pitchFamily="34" charset="0"/>
              <a:buChar char="•"/>
            </a:pPr>
            <a:r>
              <a:rPr lang="es-MX" sz="2400" kern="0" dirty="0" smtClean="0">
                <a:latin typeface="+mn-lt"/>
              </a:rPr>
              <a:t>Especies invasoras</a:t>
            </a:r>
          </a:p>
          <a:p>
            <a:pPr marL="342900" indent="-342900" algn="just" fontAlgn="auto">
              <a:buFont typeface="Arial" panose="020B0604020202020204" pitchFamily="34" charset="0"/>
              <a:buChar char="•"/>
            </a:pPr>
            <a:r>
              <a:rPr lang="es-MX" sz="2400" kern="0" dirty="0" smtClean="0">
                <a:latin typeface="+mn-lt"/>
              </a:rPr>
              <a:t>Contaminación del suelo, agua y atmósfera</a:t>
            </a:r>
          </a:p>
          <a:p>
            <a:pPr algn="just" fontAlgn="auto"/>
            <a:endParaRPr lang="es-MX" sz="2400" kern="0" dirty="0" smtClean="0">
              <a:latin typeface="+mn-lt"/>
            </a:endParaRPr>
          </a:p>
          <a:p>
            <a:pPr algn="just" fontAlgn="auto"/>
            <a:endParaRPr lang="es-MX" sz="2400" kern="0" dirty="0" smtClean="0">
              <a:latin typeface="+mn-lt"/>
            </a:endParaRPr>
          </a:p>
          <a:p>
            <a:pPr algn="just" fontAlgn="auto"/>
            <a:r>
              <a:rPr lang="es-MX" sz="2400" b="1" kern="0" dirty="0" smtClean="0">
                <a:latin typeface="+mn-lt"/>
              </a:rPr>
              <a:t>Causas </a:t>
            </a:r>
            <a:r>
              <a:rPr lang="es-MX" sz="2400" b="1" kern="0" dirty="0" smtClean="0">
                <a:latin typeface="+mn-lt"/>
              </a:rPr>
              <a:t>estructurales: </a:t>
            </a:r>
          </a:p>
          <a:p>
            <a:pPr marL="0" lvl="1" indent="0" algn="just" fontAlgn="auto"/>
            <a:r>
              <a:rPr lang="es-MX" sz="2000" kern="0" dirty="0" smtClean="0">
                <a:latin typeface="+mn-lt"/>
              </a:rPr>
              <a:t>crecimiento demográfico, fallas de mercado, fallas de políticas, patrones no sostenibles de consumo </a:t>
            </a:r>
          </a:p>
          <a:p>
            <a:pPr fontAlgn="auto"/>
            <a:endParaRPr lang="es-MX" sz="2400" kern="0" dirty="0" smtClean="0">
              <a:latin typeface="+mn-lt"/>
            </a:endParaRPr>
          </a:p>
          <a:p>
            <a:pPr fontAlgn="auto"/>
            <a:endParaRPr lang="es-MX" sz="2200" kern="0" dirty="0" smtClean="0">
              <a:latin typeface="+mn-lt"/>
            </a:endParaRPr>
          </a:p>
          <a:p>
            <a:pPr fontAlgn="auto"/>
            <a:r>
              <a:rPr lang="es-MX" sz="2200" kern="0" dirty="0" smtClean="0">
                <a:latin typeface="+mn-lt"/>
              </a:rPr>
              <a:t>Tasa de deforestación 330 mil hectáreas por año</a:t>
            </a:r>
            <a:r>
              <a:rPr lang="es-MX" sz="2200" kern="0" dirty="0" smtClean="0">
                <a:latin typeface="+mn-lt"/>
              </a:rPr>
              <a:t>,</a:t>
            </a:r>
          </a:p>
          <a:p>
            <a:pPr fontAlgn="auto"/>
            <a:r>
              <a:rPr lang="es-MX" sz="2200" kern="0" dirty="0" smtClean="0">
                <a:latin typeface="+mn-lt"/>
              </a:rPr>
              <a:t>o </a:t>
            </a:r>
            <a:r>
              <a:rPr lang="es-MX" sz="2200" kern="0" dirty="0" smtClean="0">
                <a:latin typeface="+mn-lt"/>
              </a:rPr>
              <a:t>0.6% de la superficie con cobertura </a:t>
            </a:r>
            <a:r>
              <a:rPr lang="es-MX" sz="2200" kern="0" dirty="0" smtClean="0">
                <a:latin typeface="+mn-lt"/>
              </a:rPr>
              <a:t>vegetal</a:t>
            </a:r>
          </a:p>
          <a:p>
            <a:pPr fontAlgn="auto"/>
            <a:r>
              <a:rPr lang="es-MX" sz="2200" kern="0" dirty="0" smtClean="0">
                <a:latin typeface="+mn-lt"/>
              </a:rPr>
              <a:t>(</a:t>
            </a:r>
            <a:r>
              <a:rPr lang="es-MX" sz="2200" kern="0" dirty="0" smtClean="0">
                <a:latin typeface="+mn-lt"/>
              </a:rPr>
              <a:t>una de las más altas en el mundo)</a:t>
            </a:r>
            <a:endParaRPr lang="es-MX" sz="2200" kern="0" dirty="0">
              <a:latin typeface="+mn-lt"/>
            </a:endParaRPr>
          </a:p>
        </p:txBody>
      </p:sp>
      <p:pic>
        <p:nvPicPr>
          <p:cNvPr id="6" name="Picture 5"/>
          <p:cNvPicPr>
            <a:picLocks noChangeAspect="1"/>
          </p:cNvPicPr>
          <p:nvPr/>
        </p:nvPicPr>
        <p:blipFill>
          <a:blip r:embed="rId3"/>
          <a:stretch>
            <a:fillRect/>
          </a:stretch>
        </p:blipFill>
        <p:spPr>
          <a:xfrm>
            <a:off x="9132477" y="2275495"/>
            <a:ext cx="2728913" cy="1639280"/>
          </a:xfrm>
          <a:prstGeom prst="rect">
            <a:avLst/>
          </a:prstGeom>
        </p:spPr>
      </p:pic>
      <p:pic>
        <p:nvPicPr>
          <p:cNvPr id="7" name="Picture 6"/>
          <p:cNvPicPr>
            <a:picLocks noChangeAspect="1"/>
          </p:cNvPicPr>
          <p:nvPr/>
        </p:nvPicPr>
        <p:blipFill>
          <a:blip r:embed="rId4"/>
          <a:stretch>
            <a:fillRect/>
          </a:stretch>
        </p:blipFill>
        <p:spPr>
          <a:xfrm>
            <a:off x="9132477" y="4339200"/>
            <a:ext cx="2740436" cy="1702826"/>
          </a:xfrm>
          <a:prstGeom prst="rect">
            <a:avLst/>
          </a:prstGeom>
        </p:spPr>
      </p:pic>
      <p:pic>
        <p:nvPicPr>
          <p:cNvPr id="8" name="Picture 7"/>
          <p:cNvPicPr>
            <a:picLocks noChangeAspect="1"/>
          </p:cNvPicPr>
          <p:nvPr/>
        </p:nvPicPr>
        <p:blipFill>
          <a:blip r:embed="rId5"/>
          <a:stretch>
            <a:fillRect/>
          </a:stretch>
        </p:blipFill>
        <p:spPr>
          <a:xfrm>
            <a:off x="6179509" y="4450881"/>
            <a:ext cx="2588255" cy="1591145"/>
          </a:xfrm>
          <a:prstGeom prst="rect">
            <a:avLst/>
          </a:prstGeom>
        </p:spPr>
      </p:pic>
      <p:pic>
        <p:nvPicPr>
          <p:cNvPr id="9" name="Picture 8"/>
          <p:cNvPicPr>
            <a:picLocks noChangeAspect="1"/>
          </p:cNvPicPr>
          <p:nvPr/>
        </p:nvPicPr>
        <p:blipFill>
          <a:blip r:embed="rId6"/>
          <a:stretch>
            <a:fillRect/>
          </a:stretch>
        </p:blipFill>
        <p:spPr>
          <a:xfrm>
            <a:off x="9144000" y="48418"/>
            <a:ext cx="2728913" cy="2151425"/>
          </a:xfrm>
          <a:prstGeom prst="rect">
            <a:avLst/>
          </a:prstGeom>
        </p:spPr>
      </p:pic>
    </p:spTree>
    <p:extLst>
      <p:ext uri="{BB962C8B-B14F-4D97-AF65-F5344CB8AC3E}">
        <p14:creationId xmlns:p14="http://schemas.microsoft.com/office/powerpoint/2010/main" val="209872248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10662" y="353330"/>
            <a:ext cx="2843246" cy="1885196"/>
          </a:xfrm>
          <a:prstGeom prst="rect">
            <a:avLst/>
          </a:prstGeom>
        </p:spPr>
      </p:pic>
      <p:pic>
        <p:nvPicPr>
          <p:cNvPr id="6" name="Picture 5"/>
          <p:cNvPicPr>
            <a:picLocks noChangeAspect="1"/>
          </p:cNvPicPr>
          <p:nvPr/>
        </p:nvPicPr>
        <p:blipFill>
          <a:blip r:embed="rId4"/>
          <a:stretch>
            <a:fillRect/>
          </a:stretch>
        </p:blipFill>
        <p:spPr>
          <a:xfrm>
            <a:off x="9110662" y="2520854"/>
            <a:ext cx="2867059" cy="1918323"/>
          </a:xfrm>
          <a:prstGeom prst="rect">
            <a:avLst/>
          </a:prstGeom>
        </p:spPr>
      </p:pic>
      <p:pic>
        <p:nvPicPr>
          <p:cNvPr id="7" name="Picture 6"/>
          <p:cNvPicPr>
            <a:picLocks noChangeAspect="1"/>
          </p:cNvPicPr>
          <p:nvPr/>
        </p:nvPicPr>
        <p:blipFill>
          <a:blip r:embed="rId5"/>
          <a:stretch>
            <a:fillRect/>
          </a:stretch>
        </p:blipFill>
        <p:spPr>
          <a:xfrm>
            <a:off x="9110662" y="4721505"/>
            <a:ext cx="2893837" cy="1714499"/>
          </a:xfrm>
          <a:prstGeom prst="rect">
            <a:avLst/>
          </a:prstGeom>
        </p:spPr>
      </p:pic>
      <p:sp>
        <p:nvSpPr>
          <p:cNvPr id="8" name="Content Placeholder 2"/>
          <p:cNvSpPr txBox="1">
            <a:spLocks/>
          </p:cNvSpPr>
          <p:nvPr/>
        </p:nvSpPr>
        <p:spPr>
          <a:xfrm>
            <a:off x="352425" y="1296988"/>
            <a:ext cx="7805738" cy="4932362"/>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pex New Book" panose="02010600040501010103" pitchFamily="50" charset="0"/>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457200" indent="-457200" algn="just" fontAlgn="auto">
              <a:buFont typeface="Arial" panose="020B0604020202020204" pitchFamily="34" charset="0"/>
              <a:buChar char="•"/>
            </a:pPr>
            <a:r>
              <a:rPr lang="es-MX" sz="2000" kern="0" dirty="0" smtClean="0">
                <a:latin typeface="+mn-lt"/>
                <a:cs typeface="Arial" panose="020B0604020202020204" pitchFamily="34" charset="0"/>
              </a:rPr>
              <a:t>Pérdida de biodiversidad y la degradación de los ecosistemas continúan. </a:t>
            </a:r>
          </a:p>
          <a:p>
            <a:pPr algn="just" fontAlgn="auto"/>
            <a:endParaRPr lang="es-MX" sz="2000" kern="0" dirty="0" smtClean="0">
              <a:latin typeface="+mn-lt"/>
              <a:cs typeface="Arial" panose="020B0604020202020204" pitchFamily="34" charset="0"/>
            </a:endParaRPr>
          </a:p>
          <a:p>
            <a:pPr marL="457200" indent="-457200" algn="just" fontAlgn="auto">
              <a:buFont typeface="Arial" panose="020B0604020202020204" pitchFamily="34" charset="0"/>
              <a:buChar char="•"/>
            </a:pPr>
            <a:r>
              <a:rPr lang="es-MX" sz="2000" kern="0" dirty="0" smtClean="0">
                <a:latin typeface="+mn-lt"/>
                <a:cs typeface="Arial" panose="020B0604020202020204" pitchFamily="34" charset="0"/>
              </a:rPr>
              <a:t>Para revertir esta tendencia, es necesario intensificar esfuerzos y encontrar nuevas formas de financiación de la biodiversidad y de los ecosistemas. </a:t>
            </a:r>
          </a:p>
          <a:p>
            <a:pPr algn="just" fontAlgn="auto"/>
            <a:endParaRPr lang="es-MX" sz="2100" kern="0" dirty="0" smtClean="0">
              <a:latin typeface="+mn-lt"/>
              <a:cs typeface="Arial" panose="020B0604020202020204" pitchFamily="34" charset="0"/>
            </a:endParaRPr>
          </a:p>
          <a:p>
            <a:pPr marL="809625" lvl="2" indent="-342900" algn="just" fontAlgn="auto">
              <a:buFont typeface="Arial" panose="020B0604020202020204" pitchFamily="34" charset="0"/>
              <a:buChar char="•"/>
            </a:pPr>
            <a:r>
              <a:rPr lang="es-MX" sz="1800" kern="0" dirty="0" smtClean="0">
                <a:latin typeface="+mn-lt"/>
                <a:cs typeface="Arial" panose="020B0604020202020204" pitchFamily="34" charset="0"/>
              </a:rPr>
              <a:t>Asegurar el crecimiento económico equitativo e inclusivo para reducir la pobreza y mejorar la sostenibilidad del medio ambiente; </a:t>
            </a:r>
            <a:endParaRPr lang="es-MX" sz="1800" kern="0" dirty="0" smtClean="0">
              <a:latin typeface="+mn-lt"/>
              <a:cs typeface="Arial" panose="020B0604020202020204" pitchFamily="34" charset="0"/>
            </a:endParaRPr>
          </a:p>
          <a:p>
            <a:pPr marL="809625" lvl="2" indent="-342900" algn="just" fontAlgn="auto">
              <a:buFont typeface="Arial" panose="020B0604020202020204" pitchFamily="34" charset="0"/>
              <a:buChar char="•"/>
            </a:pPr>
            <a:endParaRPr lang="es-MX" sz="1800" kern="0" dirty="0" smtClean="0">
              <a:latin typeface="+mn-lt"/>
              <a:cs typeface="Arial" panose="020B0604020202020204" pitchFamily="34" charset="0"/>
            </a:endParaRPr>
          </a:p>
          <a:p>
            <a:pPr marL="809625" lvl="2" indent="-342900" algn="just" fontAlgn="auto">
              <a:buFont typeface="Arial" panose="020B0604020202020204" pitchFamily="34" charset="0"/>
              <a:buChar char="•"/>
            </a:pPr>
            <a:r>
              <a:rPr lang="es-MX" sz="1800" kern="0" dirty="0" smtClean="0">
                <a:latin typeface="+mn-lt"/>
                <a:cs typeface="Arial" panose="020B0604020202020204" pitchFamily="34" charset="0"/>
              </a:rPr>
              <a:t>Entrelazando las dimensiones económica, social y ambiental del desarrollo sostenible y la gestión de las compensaciones; </a:t>
            </a:r>
            <a:endParaRPr lang="es-MX" sz="1800" kern="0" dirty="0" smtClean="0">
              <a:latin typeface="+mn-lt"/>
              <a:cs typeface="Arial" panose="020B0604020202020204" pitchFamily="34" charset="0"/>
            </a:endParaRPr>
          </a:p>
          <a:p>
            <a:pPr marL="809625" lvl="2" indent="-342900" algn="just" fontAlgn="auto">
              <a:buFont typeface="Arial" panose="020B0604020202020204" pitchFamily="34" charset="0"/>
              <a:buChar char="•"/>
            </a:pPr>
            <a:endParaRPr lang="es-MX" sz="1800" kern="0" dirty="0" smtClean="0">
              <a:latin typeface="+mn-lt"/>
              <a:cs typeface="Arial" panose="020B0604020202020204" pitchFamily="34" charset="0"/>
            </a:endParaRPr>
          </a:p>
          <a:p>
            <a:pPr marL="809625" lvl="2" indent="-342900" algn="just" fontAlgn="auto">
              <a:buFont typeface="Arial" panose="020B0604020202020204" pitchFamily="34" charset="0"/>
              <a:buChar char="•"/>
            </a:pPr>
            <a:r>
              <a:rPr lang="es-MX" sz="1800" kern="0" dirty="0" smtClean="0">
                <a:latin typeface="+mn-lt"/>
                <a:cs typeface="Arial" panose="020B0604020202020204" pitchFamily="34" charset="0"/>
              </a:rPr>
              <a:t>Reconociendo la importancia del uso sostenible de la biodiversidad y de los ecosistemas para el desarrollo sostenible y equitativo</a:t>
            </a:r>
            <a:endParaRPr lang="en-US" sz="1800" kern="0" dirty="0" smtClean="0">
              <a:latin typeface="+mn-lt"/>
              <a:cs typeface="Arial" panose="020B0604020202020204" pitchFamily="34" charset="0"/>
            </a:endParaRPr>
          </a:p>
          <a:p>
            <a:pPr fontAlgn="auto"/>
            <a:endParaRPr lang="en-US" kern="0" dirty="0" smtClean="0"/>
          </a:p>
        </p:txBody>
      </p:sp>
      <p:sp>
        <p:nvSpPr>
          <p:cNvPr id="9" name="Title 1"/>
          <p:cNvSpPr txBox="1">
            <a:spLocks/>
          </p:cNvSpPr>
          <p:nvPr/>
        </p:nvSpPr>
        <p:spPr>
          <a:xfrm>
            <a:off x="371475" y="344207"/>
            <a:ext cx="8262937" cy="951721"/>
          </a:xfrm>
          <a:prstGeom prst="rect">
            <a:avLst/>
          </a:prstGeom>
          <a:solidFill>
            <a:schemeClr val="bg1"/>
          </a:solid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733" b="1" i="0" u="none" strike="noStrike" cap="none" baseline="0">
                <a:solidFill>
                  <a:schemeClr val="dk1"/>
                </a:solidFill>
                <a:latin typeface="Franklin Gothic Demi Cond" panose="020B0706030402020204" pitchFamily="34" charset="0"/>
                <a:ea typeface="Franklin Gothic Demi Cond" panose="020B0706030402020204" pitchFamily="34" charset="0"/>
                <a:cs typeface="Arial"/>
                <a:sym typeface="Arial"/>
                <a:rtl val="0"/>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fontAlgn="auto"/>
            <a:r>
              <a:rPr lang="en-US" sz="2400" b="0" kern="0" dirty="0" smtClean="0"/>
              <a:t/>
            </a:r>
            <a:br>
              <a:rPr lang="en-US" sz="2400" b="0" kern="0" dirty="0" smtClean="0"/>
            </a:br>
            <a:r>
              <a:rPr lang="en-US" sz="2400" b="0" kern="0" dirty="0" err="1" smtClean="0"/>
              <a:t>Cambiando</a:t>
            </a:r>
            <a:r>
              <a:rPr lang="en-US" sz="2400" b="0" kern="0" dirty="0" smtClean="0"/>
              <a:t> el </a:t>
            </a:r>
            <a:r>
              <a:rPr lang="en-US" sz="2400" b="0" kern="0" dirty="0" err="1" smtClean="0"/>
              <a:t>paradigma</a:t>
            </a:r>
            <a:r>
              <a:rPr lang="en-US" sz="2400" b="0" kern="0" dirty="0" smtClean="0"/>
              <a:t>: </a:t>
            </a:r>
            <a:r>
              <a:rPr lang="en-US" sz="2400" b="0" kern="0" dirty="0" err="1" smtClean="0"/>
              <a:t>Oportunidades</a:t>
            </a:r>
            <a:r>
              <a:rPr lang="en-US" sz="2400" b="0" kern="0" dirty="0" smtClean="0"/>
              <a:t> de </a:t>
            </a:r>
            <a:r>
              <a:rPr lang="en-US" sz="2400" b="0" kern="0" dirty="0" err="1" smtClean="0"/>
              <a:t>desarrollo</a:t>
            </a:r>
            <a:r>
              <a:rPr lang="en-US" sz="2400" b="0" kern="0" dirty="0" smtClean="0"/>
              <a:t> a </a:t>
            </a:r>
            <a:r>
              <a:rPr lang="en-US" sz="2400" b="0" kern="0" dirty="0" err="1" smtClean="0"/>
              <a:t>través</a:t>
            </a:r>
            <a:r>
              <a:rPr lang="en-US" sz="2400" b="0" kern="0" dirty="0" smtClean="0"/>
              <a:t> de la </a:t>
            </a:r>
            <a:r>
              <a:rPr lang="en-US" sz="2400" b="0" kern="0" dirty="0" err="1" smtClean="0"/>
              <a:t>biodiversidad</a:t>
            </a:r>
            <a:r>
              <a:rPr lang="en-US" sz="2400" b="0" kern="0" dirty="0" smtClean="0"/>
              <a:t> y los </a:t>
            </a:r>
            <a:r>
              <a:rPr lang="en-US" sz="2400" b="0" kern="0" dirty="0" err="1" smtClean="0"/>
              <a:t>ecosistemas</a:t>
            </a:r>
            <a:r>
              <a:rPr lang="es-MX" sz="2400" b="0" kern="0" dirty="0" smtClean="0"/>
              <a:t/>
            </a:r>
            <a:br>
              <a:rPr lang="es-MX" sz="2400" b="0" kern="0" dirty="0" smtClean="0"/>
            </a:br>
            <a:endParaRPr lang="es-MX" sz="2400" b="0" kern="0" dirty="0"/>
          </a:p>
        </p:txBody>
      </p:sp>
    </p:spTree>
    <p:extLst>
      <p:ext uri="{BB962C8B-B14F-4D97-AF65-F5344CB8AC3E}">
        <p14:creationId xmlns:p14="http://schemas.microsoft.com/office/powerpoint/2010/main" val="415176073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795" y="2253524"/>
            <a:ext cx="9144000" cy="4056788"/>
          </a:xfrm>
          <a:prstGeom prst="rect">
            <a:avLst/>
          </a:prstGeom>
        </p:spPr>
      </p:pic>
      <p:pic>
        <p:nvPicPr>
          <p:cNvPr id="5"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722" y="617124"/>
            <a:ext cx="1828146" cy="1478866"/>
          </a:xfrm>
          <a:prstGeom prst="rect">
            <a:avLst/>
          </a:prstGeom>
        </p:spPr>
      </p:pic>
      <p:sp>
        <p:nvSpPr>
          <p:cNvPr id="6" name="TextBox 5"/>
          <p:cNvSpPr txBox="1"/>
          <p:nvPr/>
        </p:nvSpPr>
        <p:spPr>
          <a:xfrm>
            <a:off x="2234664" y="47737"/>
            <a:ext cx="7844262" cy="569387"/>
          </a:xfrm>
          <a:prstGeom prst="rect">
            <a:avLst/>
          </a:prstGeom>
          <a:noFill/>
        </p:spPr>
        <p:txBody>
          <a:bodyPr wrap="none" rtlCol="0">
            <a:spAutoFit/>
          </a:bodyPr>
          <a:lstStyle/>
          <a:p>
            <a:pPr algn="ctr"/>
            <a:r>
              <a:rPr lang="es-MX" b="1" u="none" dirty="0" smtClean="0">
                <a:solidFill>
                  <a:prstClr val="black"/>
                </a:solidFill>
                <a:latin typeface="+mn-lt"/>
              </a:rPr>
              <a:t> ¿Cuál es nuestro nuevo marco de desarrollo?</a:t>
            </a:r>
            <a:endParaRPr lang="es-MX" b="1" u="none" dirty="0">
              <a:solidFill>
                <a:prstClr val="black"/>
              </a:solidFill>
              <a:latin typeface="+mn-lt"/>
            </a:endParaRPr>
          </a:p>
        </p:txBody>
      </p:sp>
    </p:spTree>
    <p:extLst>
      <p:ext uri="{BB962C8B-B14F-4D97-AF65-F5344CB8AC3E}">
        <p14:creationId xmlns:p14="http://schemas.microsoft.com/office/powerpoint/2010/main" val="397181792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9" name="Rectangle 8"/>
          <p:cNvSpPr/>
          <p:nvPr/>
        </p:nvSpPr>
        <p:spPr>
          <a:xfrm>
            <a:off x="5191140" y="877511"/>
            <a:ext cx="6768353" cy="4622804"/>
          </a:xfrm>
          <a:prstGeom prst="rect">
            <a:avLst/>
          </a:prstGeom>
        </p:spPr>
        <p:txBody>
          <a:bodyPr wrap="square">
            <a:spAutoFit/>
          </a:bodyPr>
          <a:lstStyle/>
          <a:p>
            <a:pPr marL="285750" lvl="0" indent="-285750" algn="just" eaLnBrk="0" hangingPunct="0">
              <a:spcBef>
                <a:spcPct val="30000"/>
              </a:spcBef>
              <a:buFont typeface="Arial" panose="020B0604020202020204" pitchFamily="34" charset="0"/>
              <a:buChar char="•"/>
              <a:defRPr/>
            </a:pPr>
            <a:r>
              <a:rPr lang="es-MX" sz="1600" u="none" dirty="0" smtClean="0">
                <a:solidFill>
                  <a:srgbClr val="000000"/>
                </a:solidFill>
                <a:latin typeface="+mn-lt"/>
                <a:cs typeface="+mn-cs"/>
              </a:rPr>
              <a:t>Promoción </a:t>
            </a:r>
            <a:r>
              <a:rPr lang="es-MX" sz="1600" u="none" dirty="0">
                <a:solidFill>
                  <a:srgbClr val="000000"/>
                </a:solidFill>
                <a:latin typeface="+mn-lt"/>
                <a:cs typeface="+mn-cs"/>
              </a:rPr>
              <a:t>de </a:t>
            </a:r>
            <a:r>
              <a:rPr lang="es-MX" sz="1600" u="none" dirty="0" smtClean="0">
                <a:solidFill>
                  <a:srgbClr val="000000"/>
                </a:solidFill>
                <a:latin typeface="+mn-lt"/>
                <a:cs typeface="+mn-cs"/>
              </a:rPr>
              <a:t>paisajes </a:t>
            </a:r>
            <a:r>
              <a:rPr lang="es-MX" sz="1600" u="none" dirty="0">
                <a:solidFill>
                  <a:srgbClr val="000000"/>
                </a:solidFill>
                <a:latin typeface="+mn-lt"/>
                <a:cs typeface="+mn-cs"/>
              </a:rPr>
              <a:t>terrestres </a:t>
            </a:r>
            <a:r>
              <a:rPr lang="es-MX" sz="1600" u="none" dirty="0" smtClean="0">
                <a:solidFill>
                  <a:srgbClr val="000000"/>
                </a:solidFill>
                <a:latin typeface="+mn-lt"/>
                <a:cs typeface="+mn-cs"/>
              </a:rPr>
              <a:t>productivos con objetivos </a:t>
            </a:r>
            <a:r>
              <a:rPr lang="es-MX" sz="1600" u="none" dirty="0">
                <a:solidFill>
                  <a:srgbClr val="000000"/>
                </a:solidFill>
                <a:latin typeface="+mn-lt"/>
                <a:cs typeface="+mn-cs"/>
              </a:rPr>
              <a:t>de </a:t>
            </a:r>
            <a:r>
              <a:rPr lang="es-MX" sz="1600" u="none" dirty="0" smtClean="0">
                <a:solidFill>
                  <a:srgbClr val="000000"/>
                </a:solidFill>
                <a:latin typeface="+mn-lt"/>
                <a:cs typeface="+mn-cs"/>
              </a:rPr>
              <a:t>biodiversidad</a:t>
            </a:r>
          </a:p>
          <a:p>
            <a:pPr marL="285750" lvl="0" indent="-285750" algn="just" eaLnBrk="0" hangingPunct="0">
              <a:spcBef>
                <a:spcPct val="30000"/>
              </a:spcBef>
              <a:buFont typeface="Arial" panose="020B0604020202020204" pitchFamily="34" charset="0"/>
              <a:buChar char="•"/>
              <a:defRPr/>
            </a:pPr>
            <a:endParaRPr lang="es-MX" sz="1600" u="none" dirty="0" smtClean="0">
              <a:solidFill>
                <a:srgbClr val="000000"/>
              </a:solidFill>
              <a:latin typeface="+mn-lt"/>
              <a:cs typeface="+mn-cs"/>
            </a:endParaRPr>
          </a:p>
          <a:p>
            <a:pPr marL="285750" lvl="0" indent="-285750" algn="just" eaLnBrk="0" hangingPunct="0">
              <a:spcBef>
                <a:spcPct val="30000"/>
              </a:spcBef>
              <a:buFont typeface="Arial" panose="020B0604020202020204" pitchFamily="34" charset="0"/>
              <a:buChar char="•"/>
              <a:defRPr/>
            </a:pPr>
            <a:r>
              <a:rPr lang="es-MX" sz="1600" u="none" dirty="0" smtClean="0">
                <a:solidFill>
                  <a:srgbClr val="000000"/>
                </a:solidFill>
                <a:latin typeface="+mn-lt"/>
                <a:cs typeface="+mn-cs"/>
              </a:rPr>
              <a:t>Trabajo </a:t>
            </a:r>
            <a:r>
              <a:rPr lang="es-MX" sz="1600" u="none" dirty="0">
                <a:solidFill>
                  <a:srgbClr val="000000"/>
                </a:solidFill>
                <a:latin typeface="+mn-lt"/>
                <a:cs typeface="+mn-cs"/>
              </a:rPr>
              <a:t>con </a:t>
            </a:r>
            <a:r>
              <a:rPr lang="es-MX" sz="1600" u="none" dirty="0" smtClean="0">
                <a:solidFill>
                  <a:srgbClr val="000000"/>
                </a:solidFill>
                <a:latin typeface="+mn-lt"/>
                <a:cs typeface="+mn-cs"/>
              </a:rPr>
              <a:t>países </a:t>
            </a:r>
            <a:r>
              <a:rPr lang="es-MX" sz="1600" u="none" dirty="0">
                <a:solidFill>
                  <a:srgbClr val="000000"/>
                </a:solidFill>
                <a:latin typeface="+mn-lt"/>
                <a:cs typeface="+mn-cs"/>
              </a:rPr>
              <a:t>para acceder a </a:t>
            </a:r>
            <a:r>
              <a:rPr lang="es-MX" sz="1600" u="none" dirty="0" smtClean="0">
                <a:solidFill>
                  <a:srgbClr val="000000"/>
                </a:solidFill>
                <a:latin typeface="+mn-lt"/>
                <a:cs typeface="+mn-cs"/>
              </a:rPr>
              <a:t>financiación </a:t>
            </a:r>
            <a:r>
              <a:rPr lang="es-MX" sz="1600" u="none" dirty="0">
                <a:solidFill>
                  <a:srgbClr val="000000"/>
                </a:solidFill>
                <a:latin typeface="+mn-lt"/>
                <a:cs typeface="+mn-cs"/>
              </a:rPr>
              <a:t>y </a:t>
            </a:r>
            <a:r>
              <a:rPr lang="es-MX" sz="1600" u="none" dirty="0" smtClean="0">
                <a:solidFill>
                  <a:srgbClr val="000000"/>
                </a:solidFill>
                <a:latin typeface="+mn-lt"/>
                <a:cs typeface="+mn-cs"/>
              </a:rPr>
              <a:t>mercados tradicionales </a:t>
            </a:r>
            <a:r>
              <a:rPr lang="es-MX" sz="1600" u="none" dirty="0">
                <a:solidFill>
                  <a:srgbClr val="000000"/>
                </a:solidFill>
                <a:latin typeface="+mn-lt"/>
                <a:cs typeface="+mn-cs"/>
              </a:rPr>
              <a:t>e </a:t>
            </a:r>
            <a:r>
              <a:rPr lang="es-MX" sz="1600" u="none" dirty="0" smtClean="0">
                <a:solidFill>
                  <a:srgbClr val="000000"/>
                </a:solidFill>
                <a:latin typeface="+mn-lt"/>
                <a:cs typeface="+mn-cs"/>
              </a:rPr>
              <a:t>innovadores para la biodiversidad. </a:t>
            </a:r>
          </a:p>
          <a:p>
            <a:pPr marL="285750" lvl="0" indent="-285750" algn="just" eaLnBrk="0" hangingPunct="0">
              <a:spcBef>
                <a:spcPct val="30000"/>
              </a:spcBef>
              <a:buFont typeface="Arial" panose="020B0604020202020204" pitchFamily="34" charset="0"/>
              <a:buChar char="•"/>
              <a:defRPr/>
            </a:pPr>
            <a:endParaRPr lang="es-MX" sz="1600" u="none" dirty="0" smtClean="0">
              <a:solidFill>
                <a:srgbClr val="000000"/>
              </a:solidFill>
              <a:latin typeface="+mn-lt"/>
              <a:cs typeface="+mn-cs"/>
            </a:endParaRPr>
          </a:p>
          <a:p>
            <a:pPr marL="285750" lvl="0" indent="-285750" algn="just" eaLnBrk="0" hangingPunct="0">
              <a:spcBef>
                <a:spcPct val="30000"/>
              </a:spcBef>
              <a:buFont typeface="Arial" panose="020B0604020202020204" pitchFamily="34" charset="0"/>
              <a:buChar char="•"/>
              <a:defRPr/>
            </a:pPr>
            <a:r>
              <a:rPr lang="es-MX" sz="1600" u="none" dirty="0" smtClean="0">
                <a:solidFill>
                  <a:srgbClr val="000000"/>
                </a:solidFill>
                <a:latin typeface="+mn-lt"/>
              </a:rPr>
              <a:t>Promoción </a:t>
            </a:r>
            <a:r>
              <a:rPr lang="es-MX" sz="1600" u="none" dirty="0">
                <a:solidFill>
                  <a:srgbClr val="000000"/>
                </a:solidFill>
                <a:latin typeface="+mn-lt"/>
              </a:rPr>
              <a:t>de la valoración integral de la biodiversidad y </a:t>
            </a:r>
            <a:r>
              <a:rPr lang="es-MX" sz="1600" u="none" dirty="0" smtClean="0">
                <a:solidFill>
                  <a:srgbClr val="000000"/>
                </a:solidFill>
                <a:latin typeface="+mn-lt"/>
              </a:rPr>
              <a:t>servicios </a:t>
            </a:r>
            <a:r>
              <a:rPr lang="es-MX" sz="1600" u="none" dirty="0" err="1">
                <a:solidFill>
                  <a:srgbClr val="000000"/>
                </a:solidFill>
                <a:latin typeface="+mn-lt"/>
              </a:rPr>
              <a:t>ecosistémicos</a:t>
            </a:r>
            <a:r>
              <a:rPr lang="es-MX" sz="1600" u="none" dirty="0">
                <a:solidFill>
                  <a:srgbClr val="000000"/>
                </a:solidFill>
                <a:latin typeface="+mn-lt"/>
              </a:rPr>
              <a:t> para </a:t>
            </a:r>
            <a:r>
              <a:rPr lang="es-MX" sz="1600" u="none" dirty="0" smtClean="0">
                <a:solidFill>
                  <a:srgbClr val="000000"/>
                </a:solidFill>
                <a:latin typeface="+mn-lt"/>
              </a:rPr>
              <a:t>fomentar inversiones </a:t>
            </a:r>
            <a:r>
              <a:rPr lang="es-MX" sz="1600" u="none" dirty="0">
                <a:solidFill>
                  <a:srgbClr val="000000"/>
                </a:solidFill>
                <a:latin typeface="+mn-lt"/>
              </a:rPr>
              <a:t>de </a:t>
            </a:r>
            <a:r>
              <a:rPr lang="es-MX" sz="1600" u="none" dirty="0" smtClean="0">
                <a:solidFill>
                  <a:srgbClr val="000000"/>
                </a:solidFill>
                <a:latin typeface="+mn-lt"/>
              </a:rPr>
              <a:t>gobiernos </a:t>
            </a:r>
            <a:r>
              <a:rPr lang="es-MX" sz="1600" u="none" dirty="0">
                <a:solidFill>
                  <a:srgbClr val="000000"/>
                </a:solidFill>
                <a:latin typeface="+mn-lt"/>
              </a:rPr>
              <a:t>y el sector privado. </a:t>
            </a:r>
            <a:endParaRPr lang="es-MX" sz="1600" u="none" dirty="0" smtClean="0">
              <a:solidFill>
                <a:srgbClr val="000000"/>
              </a:solidFill>
              <a:latin typeface="+mn-lt"/>
            </a:endParaRPr>
          </a:p>
          <a:p>
            <a:pPr marL="285750" lvl="0" indent="-285750" algn="just" eaLnBrk="0" hangingPunct="0">
              <a:spcBef>
                <a:spcPct val="30000"/>
              </a:spcBef>
              <a:buFont typeface="Arial" panose="020B0604020202020204" pitchFamily="34" charset="0"/>
              <a:buChar char="•"/>
              <a:defRPr/>
            </a:pPr>
            <a:endParaRPr lang="es-MX" sz="1600" u="none" dirty="0">
              <a:solidFill>
                <a:srgbClr val="000000"/>
              </a:solidFill>
              <a:latin typeface="+mn-lt"/>
            </a:endParaRPr>
          </a:p>
          <a:p>
            <a:pPr marL="285750" lvl="0" indent="-285750" algn="just" eaLnBrk="0" hangingPunct="0">
              <a:spcBef>
                <a:spcPct val="30000"/>
              </a:spcBef>
              <a:buFont typeface="Arial" panose="020B0604020202020204" pitchFamily="34" charset="0"/>
              <a:buChar char="•"/>
              <a:defRPr/>
            </a:pPr>
            <a:r>
              <a:rPr lang="es-MX" sz="1600" u="none" dirty="0" smtClean="0">
                <a:solidFill>
                  <a:srgbClr val="000000"/>
                </a:solidFill>
                <a:latin typeface="+mn-lt"/>
              </a:rPr>
              <a:t>Internalizar </a:t>
            </a:r>
            <a:r>
              <a:rPr lang="es-MX" sz="1600" u="none" dirty="0">
                <a:solidFill>
                  <a:srgbClr val="000000"/>
                </a:solidFill>
                <a:latin typeface="+mn-lt"/>
              </a:rPr>
              <a:t>el valor de la biodiversidad y los servicios de los ecosistemas dentro de los planes nacionales y sub-nacionales, las políticas y los marcos contables</a:t>
            </a:r>
            <a:r>
              <a:rPr lang="es-MX" sz="1600" u="none" dirty="0" smtClean="0">
                <a:solidFill>
                  <a:srgbClr val="000000"/>
                </a:solidFill>
                <a:latin typeface="+mn-lt"/>
              </a:rPr>
              <a:t>.</a:t>
            </a:r>
          </a:p>
          <a:p>
            <a:pPr marL="285750" lvl="0" indent="-285750" algn="just" eaLnBrk="0" hangingPunct="0">
              <a:spcBef>
                <a:spcPct val="30000"/>
              </a:spcBef>
              <a:buFont typeface="Arial" panose="020B0604020202020204" pitchFamily="34" charset="0"/>
              <a:buChar char="•"/>
              <a:defRPr/>
            </a:pPr>
            <a:endParaRPr lang="es-MX" sz="1600" u="none" dirty="0">
              <a:solidFill>
                <a:srgbClr val="000000"/>
              </a:solidFill>
              <a:latin typeface="+mn-lt"/>
            </a:endParaRPr>
          </a:p>
          <a:p>
            <a:pPr marL="285750" lvl="0" indent="-285750" algn="just" eaLnBrk="0" hangingPunct="0">
              <a:spcBef>
                <a:spcPct val="30000"/>
              </a:spcBef>
              <a:buFont typeface="Arial" panose="020B0604020202020204" pitchFamily="34" charset="0"/>
              <a:buChar char="•"/>
              <a:defRPr/>
            </a:pPr>
            <a:r>
              <a:rPr lang="es-MX" sz="1600" u="none" dirty="0" smtClean="0">
                <a:solidFill>
                  <a:srgbClr val="000000"/>
                </a:solidFill>
                <a:latin typeface="+mn-lt"/>
                <a:cs typeface="+mn-cs"/>
              </a:rPr>
              <a:t>La </a:t>
            </a:r>
            <a:r>
              <a:rPr lang="es-MX" sz="1600" u="none" dirty="0">
                <a:solidFill>
                  <a:srgbClr val="000000"/>
                </a:solidFill>
                <a:latin typeface="+mn-lt"/>
                <a:cs typeface="+mn-cs"/>
              </a:rPr>
              <a:t>creación de capacidades en todos los aspectos de la interfaz de la biodiversidad en el desarrollo.</a:t>
            </a:r>
          </a:p>
        </p:txBody>
      </p:sp>
      <p:pic>
        <p:nvPicPr>
          <p:cNvPr id="10" name="Picture 9" descr="E:\foto port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32" y="2047944"/>
            <a:ext cx="5005116" cy="3128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97955"/>
            <a:ext cx="9825926" cy="523220"/>
          </a:xfrm>
          <a:prstGeom prst="rect">
            <a:avLst/>
          </a:prstGeom>
          <a:noFill/>
        </p:spPr>
        <p:txBody>
          <a:bodyPr wrap="square" rtlCol="0">
            <a:spAutoFit/>
          </a:bodyPr>
          <a:lstStyle/>
          <a:p>
            <a:r>
              <a:rPr lang="es-MX" sz="2800" b="1" u="none" dirty="0" smtClean="0">
                <a:latin typeface="+mn-lt"/>
              </a:rPr>
              <a:t>Trabajo PNUD: integrando biodiversidad en múltiples sectores </a:t>
            </a:r>
            <a:endParaRPr lang="es-MX" sz="2800" b="1" u="none" dirty="0">
              <a:latin typeface="+mn-lt"/>
            </a:endParaRPr>
          </a:p>
        </p:txBody>
      </p:sp>
      <p:sp>
        <p:nvSpPr>
          <p:cNvPr id="11" name="Rectangle 10"/>
          <p:cNvSpPr/>
          <p:nvPr/>
        </p:nvSpPr>
        <p:spPr>
          <a:xfrm>
            <a:off x="609600" y="1030616"/>
            <a:ext cx="3698929" cy="707886"/>
          </a:xfrm>
          <a:prstGeom prst="rect">
            <a:avLst/>
          </a:prstGeom>
        </p:spPr>
        <p:txBody>
          <a:bodyPr wrap="square">
            <a:spAutoFit/>
          </a:bodyPr>
          <a:lstStyle/>
          <a:p>
            <a:r>
              <a:rPr lang="es-MX" sz="2000" u="none" dirty="0">
                <a:latin typeface="+mn-lt"/>
              </a:rPr>
              <a:t>Áreas y actividades de labor PNUD a nivel </a:t>
            </a:r>
            <a:r>
              <a:rPr lang="es-MX" sz="2000" u="none" dirty="0" smtClean="0">
                <a:latin typeface="+mn-lt"/>
              </a:rPr>
              <a:t>global y nacional:</a:t>
            </a:r>
            <a:endParaRPr lang="es-MX" sz="2000" u="none" dirty="0">
              <a:latin typeface="+mn-lt"/>
            </a:endParaRPr>
          </a:p>
        </p:txBody>
      </p:sp>
      <p:sp>
        <p:nvSpPr>
          <p:cNvPr id="12" name="TextBox 11"/>
          <p:cNvSpPr txBox="1"/>
          <p:nvPr/>
        </p:nvSpPr>
        <p:spPr>
          <a:xfrm>
            <a:off x="485616" y="5640319"/>
            <a:ext cx="4628032" cy="400110"/>
          </a:xfrm>
          <a:prstGeom prst="rect">
            <a:avLst/>
          </a:prstGeom>
          <a:noFill/>
        </p:spPr>
        <p:txBody>
          <a:bodyPr wrap="square" rtlCol="0">
            <a:spAutoFit/>
          </a:bodyPr>
          <a:lstStyle/>
          <a:p>
            <a:r>
              <a:rPr lang="es-MX" sz="2000" b="1" u="none" dirty="0" smtClean="0">
                <a:solidFill>
                  <a:srgbClr val="FF0000"/>
                </a:solidFill>
                <a:latin typeface="+mn-lt"/>
              </a:rPr>
              <a:t>Biodiversidad en bosques de producción</a:t>
            </a:r>
            <a:endParaRPr lang="es-MX" sz="2000" b="1" u="none" dirty="0">
              <a:solidFill>
                <a:srgbClr val="FF0000"/>
              </a:solidFill>
              <a:latin typeface="+mn-lt"/>
            </a:endParaRPr>
          </a:p>
        </p:txBody>
      </p:sp>
      <p:sp>
        <p:nvSpPr>
          <p:cNvPr id="13" name="TextBox 12"/>
          <p:cNvSpPr txBox="1"/>
          <p:nvPr/>
        </p:nvSpPr>
        <p:spPr>
          <a:xfrm>
            <a:off x="6573867" y="5640319"/>
            <a:ext cx="4628032" cy="400110"/>
          </a:xfrm>
          <a:prstGeom prst="rect">
            <a:avLst/>
          </a:prstGeom>
          <a:noFill/>
        </p:spPr>
        <p:txBody>
          <a:bodyPr wrap="square" rtlCol="0">
            <a:spAutoFit/>
          </a:bodyPr>
          <a:lstStyle/>
          <a:p>
            <a:pPr algn="ctr"/>
            <a:r>
              <a:rPr lang="es-MX" sz="2000" b="1" u="none" dirty="0" smtClean="0">
                <a:solidFill>
                  <a:srgbClr val="0070C0"/>
                </a:solidFill>
                <a:latin typeface="+mn-lt"/>
              </a:rPr>
              <a:t>Finanzas para la biodiversidad BIOFIN</a:t>
            </a:r>
            <a:endParaRPr lang="es-MX" sz="2000" b="1" u="none" dirty="0">
              <a:solidFill>
                <a:srgbClr val="0070C0"/>
              </a:solidFill>
              <a:latin typeface="+mn-lt"/>
            </a:endParaRPr>
          </a:p>
        </p:txBody>
      </p:sp>
      <p:sp>
        <p:nvSpPr>
          <p:cNvPr id="14" name="Oval 13"/>
          <p:cNvSpPr/>
          <p:nvPr/>
        </p:nvSpPr>
        <p:spPr>
          <a:xfrm>
            <a:off x="5300420" y="861179"/>
            <a:ext cx="6659073" cy="6886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5" name="Oval 14"/>
          <p:cNvSpPr/>
          <p:nvPr/>
        </p:nvSpPr>
        <p:spPr>
          <a:xfrm>
            <a:off x="5300420" y="4881665"/>
            <a:ext cx="6659073" cy="6886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7" name="Oval 16"/>
          <p:cNvSpPr/>
          <p:nvPr/>
        </p:nvSpPr>
        <p:spPr>
          <a:xfrm>
            <a:off x="5245779" y="1348353"/>
            <a:ext cx="6659073" cy="364210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2770806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grpSp>
        <p:nvGrpSpPr>
          <p:cNvPr id="4" name="6 Grupo"/>
          <p:cNvGrpSpPr/>
          <p:nvPr/>
        </p:nvGrpSpPr>
        <p:grpSpPr>
          <a:xfrm>
            <a:off x="1514475" y="-214320"/>
            <a:ext cx="9429750" cy="1470866"/>
            <a:chOff x="0" y="-243408"/>
            <a:chExt cx="9144000" cy="1386392"/>
          </a:xfrm>
        </p:grpSpPr>
        <p:sp>
          <p:nvSpPr>
            <p:cNvPr id="5" name="5 Rectángulo"/>
            <p:cNvSpPr/>
            <p:nvPr/>
          </p:nvSpPr>
          <p:spPr>
            <a:xfrm>
              <a:off x="0" y="-243408"/>
              <a:ext cx="9144000" cy="1386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1 Imagen" descr="ing-V2-FIG-Mariana-01.JPG"/>
            <p:cNvPicPr>
              <a:picLocks noChangeAspect="1"/>
            </p:cNvPicPr>
            <p:nvPr/>
          </p:nvPicPr>
          <p:blipFill>
            <a:blip r:embed="rId3" cstate="print"/>
            <a:stretch>
              <a:fillRect/>
            </a:stretch>
          </p:blipFill>
          <p:spPr>
            <a:xfrm>
              <a:off x="428596" y="384238"/>
              <a:ext cx="1677679" cy="544432"/>
            </a:xfrm>
            <a:prstGeom prst="rect">
              <a:avLst/>
            </a:prstGeom>
          </p:spPr>
        </p:pic>
        <p:pic>
          <p:nvPicPr>
            <p:cNvPr id="7" name="2 Imagen" descr="ing-V2-FIG-Mariana-02.JPG"/>
            <p:cNvPicPr>
              <a:picLocks noChangeAspect="1"/>
            </p:cNvPicPr>
            <p:nvPr/>
          </p:nvPicPr>
          <p:blipFill>
            <a:blip r:embed="rId4" cstate="print"/>
            <a:stretch>
              <a:fillRect/>
            </a:stretch>
          </p:blipFill>
          <p:spPr>
            <a:xfrm>
              <a:off x="3607602" y="320603"/>
              <a:ext cx="1393026" cy="608067"/>
            </a:xfrm>
            <a:prstGeom prst="rect">
              <a:avLst/>
            </a:prstGeom>
          </p:spPr>
        </p:pic>
        <p:pic>
          <p:nvPicPr>
            <p:cNvPr id="8" name="3 Imagen" descr="ing-V2-FIG-Mariana-03.JPG"/>
            <p:cNvPicPr>
              <a:picLocks noChangeAspect="1"/>
            </p:cNvPicPr>
            <p:nvPr/>
          </p:nvPicPr>
          <p:blipFill>
            <a:blip r:embed="rId5" cstate="print"/>
            <a:stretch>
              <a:fillRect/>
            </a:stretch>
          </p:blipFill>
          <p:spPr>
            <a:xfrm>
              <a:off x="6316734" y="368613"/>
              <a:ext cx="541282" cy="631495"/>
            </a:xfrm>
            <a:prstGeom prst="rect">
              <a:avLst/>
            </a:prstGeom>
          </p:spPr>
        </p:pic>
        <p:pic>
          <p:nvPicPr>
            <p:cNvPr id="9" name="4 Imagen" descr="ing-V2-FIG-Mariana-04.JPG"/>
            <p:cNvPicPr>
              <a:picLocks noChangeAspect="1"/>
            </p:cNvPicPr>
            <p:nvPr/>
          </p:nvPicPr>
          <p:blipFill>
            <a:blip r:embed="rId6" cstate="print"/>
            <a:stretch>
              <a:fillRect/>
            </a:stretch>
          </p:blipFill>
          <p:spPr>
            <a:xfrm>
              <a:off x="8320589" y="178070"/>
              <a:ext cx="394815" cy="964914"/>
            </a:xfrm>
            <a:prstGeom prst="rect">
              <a:avLst/>
            </a:prstGeom>
          </p:spPr>
        </p:pic>
      </p:grpSp>
      <p:sp>
        <p:nvSpPr>
          <p:cNvPr id="11" name="Rectangle 10"/>
          <p:cNvSpPr/>
          <p:nvPr/>
        </p:nvSpPr>
        <p:spPr>
          <a:xfrm>
            <a:off x="7971739" y="1236692"/>
            <a:ext cx="3364963" cy="646331"/>
          </a:xfrm>
          <a:prstGeom prst="rect">
            <a:avLst/>
          </a:prstGeom>
        </p:spPr>
        <p:txBody>
          <a:bodyPr wrap="square">
            <a:spAutoFit/>
          </a:bodyPr>
          <a:lstStyle/>
          <a:p>
            <a:pPr marL="0" indent="0" algn="ctr">
              <a:buNone/>
            </a:pPr>
            <a:r>
              <a:rPr lang="es-MX" sz="1800" b="1" u="none" dirty="0">
                <a:latin typeface="Arial" panose="020B0604020202020204" pitchFamily="34" charset="0"/>
                <a:cs typeface="Arial" panose="020B0604020202020204" pitchFamily="34" charset="0"/>
              </a:rPr>
              <a:t>Biodiversidad en Bosques de Producción</a:t>
            </a:r>
          </a:p>
        </p:txBody>
      </p:sp>
      <p:sp>
        <p:nvSpPr>
          <p:cNvPr id="12" name="Content Placeholder 2"/>
          <p:cNvSpPr txBox="1">
            <a:spLocks/>
          </p:cNvSpPr>
          <p:nvPr/>
        </p:nvSpPr>
        <p:spPr>
          <a:xfrm>
            <a:off x="6497053" y="1854923"/>
            <a:ext cx="5652697" cy="45408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MX" sz="1600" b="1" u="none" dirty="0" smtClean="0">
                <a:solidFill>
                  <a:schemeClr val="tx1"/>
                </a:solidFill>
              </a:rPr>
              <a:t>Resultado 1</a:t>
            </a:r>
            <a:r>
              <a:rPr lang="es-MX" sz="1600" u="none" dirty="0" smtClean="0">
                <a:solidFill>
                  <a:schemeClr val="tx1"/>
                </a:solidFill>
              </a:rPr>
              <a:t>. Los funcionarios públicos y los técnicos forestales que proporcionan asesoría a los dueños de bosques y selvas se </a:t>
            </a:r>
            <a:r>
              <a:rPr lang="es-MX" sz="1600" b="1" u="none" dirty="0" smtClean="0">
                <a:solidFill>
                  <a:schemeClr val="tx1"/>
                </a:solidFill>
              </a:rPr>
              <a:t>apropian de los conceptos de biodiversidad y certificación.</a:t>
            </a:r>
          </a:p>
          <a:p>
            <a:pPr algn="just"/>
            <a:endParaRPr lang="es-MX" sz="1600" u="none" dirty="0" smtClean="0">
              <a:solidFill>
                <a:schemeClr val="tx1"/>
              </a:solidFill>
            </a:endParaRPr>
          </a:p>
          <a:p>
            <a:pPr algn="just"/>
            <a:r>
              <a:rPr lang="es-MX" sz="1600" b="1" u="none" dirty="0" smtClean="0">
                <a:solidFill>
                  <a:schemeClr val="tx1"/>
                </a:solidFill>
              </a:rPr>
              <a:t>Resultado 2. </a:t>
            </a:r>
            <a:r>
              <a:rPr lang="es-MX" sz="1600" u="none" dirty="0" smtClean="0">
                <a:solidFill>
                  <a:schemeClr val="tx1"/>
                </a:solidFill>
              </a:rPr>
              <a:t>Los dueños de los bosques y selvas </a:t>
            </a:r>
            <a:r>
              <a:rPr lang="es-MX" sz="1600" b="1" u="none" dirty="0" smtClean="0">
                <a:solidFill>
                  <a:schemeClr val="tx1"/>
                </a:solidFill>
              </a:rPr>
              <a:t>fortalecen sus capacidades </a:t>
            </a:r>
            <a:r>
              <a:rPr lang="es-MX" sz="1600" u="none" dirty="0" smtClean="0">
                <a:solidFill>
                  <a:schemeClr val="tx1"/>
                </a:solidFill>
              </a:rPr>
              <a:t>para alcanzar la certificación y para manejar sus bosques y su biodiversidad.</a:t>
            </a:r>
          </a:p>
          <a:p>
            <a:pPr algn="just"/>
            <a:endParaRPr lang="es-MX" sz="1600" u="none" dirty="0" smtClean="0">
              <a:solidFill>
                <a:schemeClr val="tx1"/>
              </a:solidFill>
            </a:endParaRPr>
          </a:p>
          <a:p>
            <a:pPr algn="just"/>
            <a:r>
              <a:rPr lang="es-MX" sz="1600" b="1" u="none" dirty="0" smtClean="0">
                <a:solidFill>
                  <a:schemeClr val="tx1"/>
                </a:solidFill>
              </a:rPr>
              <a:t>Resultado 3</a:t>
            </a:r>
            <a:r>
              <a:rPr lang="es-MX" sz="1600" u="none" dirty="0" smtClean="0">
                <a:solidFill>
                  <a:schemeClr val="tx1"/>
                </a:solidFill>
              </a:rPr>
              <a:t>. Los propietarios de los bosques, organizados en empresas forestales, </a:t>
            </a:r>
            <a:r>
              <a:rPr lang="es-MX" sz="1600" b="1" u="none" dirty="0" smtClean="0">
                <a:solidFill>
                  <a:schemeClr val="tx1"/>
                </a:solidFill>
              </a:rPr>
              <a:t>generan ingresos por el uso racional de sus recursos</a:t>
            </a:r>
            <a:r>
              <a:rPr lang="es-MX" sz="1600" u="none" dirty="0" smtClean="0">
                <a:solidFill>
                  <a:schemeClr val="tx1"/>
                </a:solidFill>
              </a:rPr>
              <a:t>, aplicando modelos de silvicultura sustentable con protección de la biodiversidad.</a:t>
            </a:r>
          </a:p>
          <a:p>
            <a:pPr algn="just"/>
            <a:endParaRPr lang="es-MX" sz="1600" u="none" dirty="0" smtClean="0">
              <a:solidFill>
                <a:schemeClr val="tx1"/>
              </a:solidFill>
            </a:endParaRPr>
          </a:p>
          <a:p>
            <a:pPr algn="just"/>
            <a:r>
              <a:rPr lang="es-MX" sz="1600" b="1" u="none" dirty="0" smtClean="0">
                <a:solidFill>
                  <a:schemeClr val="tx1"/>
                </a:solidFill>
              </a:rPr>
              <a:t>Resultado 4: </a:t>
            </a:r>
            <a:r>
              <a:rPr lang="es-MX" sz="1600" u="none" dirty="0" smtClean="0">
                <a:solidFill>
                  <a:schemeClr val="tx1"/>
                </a:solidFill>
              </a:rPr>
              <a:t>Se cuenta con un sistema de indicadores que nos permite </a:t>
            </a:r>
            <a:r>
              <a:rPr lang="es-MX" sz="1600" b="1" u="none" dirty="0" smtClean="0">
                <a:solidFill>
                  <a:schemeClr val="tx1"/>
                </a:solidFill>
              </a:rPr>
              <a:t>monitorear los resultados del manejo forestal </a:t>
            </a:r>
            <a:r>
              <a:rPr lang="es-MX" sz="1600" u="none" dirty="0" smtClean="0">
                <a:solidFill>
                  <a:schemeClr val="tx1"/>
                </a:solidFill>
              </a:rPr>
              <a:t>y la conservación de la biodiversidad.</a:t>
            </a:r>
            <a:endParaRPr lang="es-MX" sz="1600" dirty="0">
              <a:solidFill>
                <a:schemeClr val="tx1"/>
              </a:solidFill>
            </a:endParaRPr>
          </a:p>
        </p:txBody>
      </p:sp>
      <p:pic>
        <p:nvPicPr>
          <p:cNvPr id="13"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96819"/>
            <a:ext cx="6413902" cy="4538760"/>
          </a:xfrm>
          <a:prstGeom prst="rect">
            <a:avLst/>
          </a:prstGeom>
        </p:spPr>
      </p:pic>
    </p:spTree>
    <p:extLst>
      <p:ext uri="{BB962C8B-B14F-4D97-AF65-F5344CB8AC3E}">
        <p14:creationId xmlns:p14="http://schemas.microsoft.com/office/powerpoint/2010/main" val="202243546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 name="12 Rectángulo"/>
          <p:cNvSpPr/>
          <p:nvPr/>
        </p:nvSpPr>
        <p:spPr>
          <a:xfrm>
            <a:off x="479546" y="431031"/>
            <a:ext cx="5290785" cy="4032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u="none" dirty="0"/>
              <a:t>Resultados en Biodiversidad</a:t>
            </a:r>
          </a:p>
        </p:txBody>
      </p:sp>
      <p:grpSp>
        <p:nvGrpSpPr>
          <p:cNvPr id="5" name="4 Grupo"/>
          <p:cNvGrpSpPr/>
          <p:nvPr/>
        </p:nvGrpSpPr>
        <p:grpSpPr>
          <a:xfrm>
            <a:off x="142875" y="863634"/>
            <a:ext cx="8458738" cy="4991767"/>
            <a:chOff x="-316483" y="1520509"/>
            <a:chExt cx="8732667" cy="4869213"/>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5" t="3082" r="2981" b="2703"/>
            <a:stretch/>
          </p:blipFill>
          <p:spPr bwMode="auto">
            <a:xfrm>
              <a:off x="4310467" y="3507544"/>
              <a:ext cx="4105717" cy="28821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536833" y="1520509"/>
              <a:ext cx="2582068" cy="1600671"/>
            </a:xfrm>
            <a:prstGeom prst="rect">
              <a:avLst/>
            </a:prstGeom>
            <a:noFill/>
            <a:extLst>
              <a:ext uri="{909E8E84-426E-40DD-AFC4-6F175D3DCCD1}">
                <a14:hiddenFill xmlns:a14="http://schemas.microsoft.com/office/drawing/2010/main">
                  <a:solidFill>
                    <a:srgbClr val="FFFFFF"/>
                  </a:solidFill>
                </a14:hiddenFill>
              </a:ext>
            </a:extLst>
          </p:spPr>
        </p:pic>
        <p:sp>
          <p:nvSpPr>
            <p:cNvPr id="8" name="5 CuadroTexto"/>
            <p:cNvSpPr txBox="1"/>
            <p:nvPr/>
          </p:nvSpPr>
          <p:spPr>
            <a:xfrm>
              <a:off x="-316483" y="1804837"/>
              <a:ext cx="5652917" cy="1194877"/>
            </a:xfrm>
            <a:prstGeom prst="rect">
              <a:avLst/>
            </a:prstGeom>
            <a:noFill/>
            <a:ln>
              <a:solidFill>
                <a:srgbClr val="00B0F0"/>
              </a:solidFill>
            </a:ln>
          </p:spPr>
          <p:txBody>
            <a:bodyPr wrap="square" rtlCol="0">
              <a:spAutoFit/>
            </a:bodyPr>
            <a:lstStyle/>
            <a:p>
              <a:pPr algn="just">
                <a:lnSpc>
                  <a:spcPct val="115000"/>
                </a:lnSpc>
                <a:spcAft>
                  <a:spcPts val="0"/>
                </a:spcAft>
              </a:pPr>
              <a:r>
                <a:rPr lang="es-MX" sz="1600" u="none" dirty="0">
                  <a:latin typeface="+mn-lt"/>
                </a:rPr>
                <a:t>Con apoyo del proyecto </a:t>
              </a:r>
              <a:r>
                <a:rPr lang="es-MX" sz="1600" b="1" u="none" dirty="0" smtClean="0">
                  <a:latin typeface="+mn-lt"/>
                </a:rPr>
                <a:t>1,200 </a:t>
              </a:r>
              <a:r>
                <a:rPr lang="es-MX" sz="1600" b="1" u="none" dirty="0">
                  <a:latin typeface="+mn-lt"/>
                </a:rPr>
                <a:t>predios </a:t>
              </a:r>
              <a:r>
                <a:rPr lang="es-MX" sz="1600" u="none" dirty="0">
                  <a:latin typeface="+mn-lt"/>
                </a:rPr>
                <a:t>están integrando prácticas de conservación de biodiversidad en sus Programas de Manejo Forestal (basados en el Manual de Mejores Prácticas). </a:t>
              </a: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4" t="2988" r="2796" b="2597"/>
            <a:stretch/>
          </p:blipFill>
          <p:spPr bwMode="auto">
            <a:xfrm>
              <a:off x="75493" y="3507543"/>
              <a:ext cx="4114343" cy="288217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6512" y="3141857"/>
              <a:ext cx="4313230" cy="338554"/>
            </a:xfrm>
            <a:prstGeom prst="rect">
              <a:avLst/>
            </a:prstGeom>
            <a:noFill/>
          </p:spPr>
          <p:txBody>
            <a:bodyPr wrap="square" rtlCol="0">
              <a:spAutoFit/>
            </a:bodyPr>
            <a:lstStyle/>
            <a:p>
              <a:r>
                <a:rPr lang="es-MX" sz="1600" u="none" dirty="0">
                  <a:latin typeface="+mn-lt"/>
                </a:rPr>
                <a:t>Bosques en producción</a:t>
              </a:r>
            </a:p>
          </p:txBody>
        </p:sp>
        <p:sp>
          <p:nvSpPr>
            <p:cNvPr id="11" name="24 CuadroTexto"/>
            <p:cNvSpPr txBox="1"/>
            <p:nvPr/>
          </p:nvSpPr>
          <p:spPr>
            <a:xfrm>
              <a:off x="4788024" y="3121804"/>
              <a:ext cx="2952328" cy="523220"/>
            </a:xfrm>
            <a:prstGeom prst="rect">
              <a:avLst/>
            </a:prstGeom>
            <a:solidFill>
              <a:schemeClr val="bg1"/>
            </a:solidFill>
          </p:spPr>
          <p:txBody>
            <a:bodyPr wrap="square" rtlCol="0">
              <a:spAutoFit/>
            </a:bodyPr>
            <a:lstStyle/>
            <a:p>
              <a:pPr algn="ctr"/>
              <a:r>
                <a:rPr lang="es-MX" sz="1400" u="none" dirty="0">
                  <a:latin typeface="+mn-lt"/>
                </a:rPr>
                <a:t>Bosques en producción asesorados por el proyecto</a:t>
              </a:r>
            </a:p>
          </p:txBody>
        </p:sp>
      </p:grpSp>
      <p:sp>
        <p:nvSpPr>
          <p:cNvPr id="12" name="3 CuadroTexto"/>
          <p:cNvSpPr txBox="1"/>
          <p:nvPr/>
        </p:nvSpPr>
        <p:spPr>
          <a:xfrm>
            <a:off x="8753475" y="49441"/>
            <a:ext cx="3305175" cy="1569660"/>
          </a:xfrm>
          <a:prstGeom prst="rect">
            <a:avLst/>
          </a:prstGeom>
          <a:noFill/>
          <a:ln>
            <a:solidFill>
              <a:srgbClr val="00B0F0"/>
            </a:solidFill>
          </a:ln>
        </p:spPr>
        <p:txBody>
          <a:bodyPr wrap="square" rtlCol="0">
            <a:spAutoFit/>
          </a:bodyPr>
          <a:lstStyle/>
          <a:p>
            <a:pPr algn="just"/>
            <a:r>
              <a:rPr lang="es-MX" sz="1600" b="1" u="none" dirty="0" smtClean="0">
                <a:latin typeface="+mn-lt"/>
              </a:rPr>
              <a:t>556 </a:t>
            </a:r>
            <a:r>
              <a:rPr lang="es-MX" sz="1600" b="1" u="none" dirty="0">
                <a:latin typeface="+mn-lt"/>
              </a:rPr>
              <a:t>mil hectáreas </a:t>
            </a:r>
            <a:r>
              <a:rPr lang="es-MX" sz="1600" u="none" dirty="0">
                <a:latin typeface="+mn-lt"/>
              </a:rPr>
              <a:t>identificadas con atributos de alto valor, destinadas a la conservación en zonas productivas, a través de la elaboración de 114 estudios  de Alto Valor de Conservación.</a:t>
            </a:r>
          </a:p>
        </p:txBody>
      </p:sp>
      <p:pic>
        <p:nvPicPr>
          <p:cNvPr id="13" name="Picture 2" descr="E:\BIODIVERSIDAD\Armadill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23"/>
          <a:stretch/>
        </p:blipFill>
        <p:spPr bwMode="auto">
          <a:xfrm>
            <a:off x="9181037" y="1684113"/>
            <a:ext cx="2162022" cy="153843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81037" y="4889955"/>
            <a:ext cx="2245289" cy="1467770"/>
          </a:xfrm>
          <a:prstGeom prst="rect">
            <a:avLst/>
          </a:prstGeom>
        </p:spPr>
      </p:pic>
      <p:pic>
        <p:nvPicPr>
          <p:cNvPr id="15" name="Picture 4" descr="E:\BIODIVERSIDAD\IMG_08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1037" y="3313151"/>
            <a:ext cx="2184665" cy="145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26234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1_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49253</TotalTime>
  <Words>2373</Words>
  <Application>Microsoft Office PowerPoint</Application>
  <PresentationFormat>Widescreen</PresentationFormat>
  <Paragraphs>292</Paragraphs>
  <Slides>20</Slides>
  <Notes>20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20</vt:i4>
      </vt:variant>
    </vt:vector>
  </HeadingPairs>
  <TitlesOfParts>
    <vt:vector size="37" baseType="lpstr">
      <vt:lpstr>Batang</vt:lpstr>
      <vt:lpstr>Apex New Book</vt:lpstr>
      <vt:lpstr>Arial</vt:lpstr>
      <vt:lpstr>Arial Narrow</vt:lpstr>
      <vt:lpstr>Calibri</vt:lpstr>
      <vt:lpstr>Corbel</vt:lpstr>
      <vt:lpstr>Franklin Gothic Book</vt:lpstr>
      <vt:lpstr>Franklin Gothic Demi Cond</vt:lpstr>
      <vt:lpstr>Franklin Gothic Medium</vt:lpstr>
      <vt:lpstr>Times New Roman</vt:lpstr>
      <vt:lpstr>Wingdings</vt:lpstr>
      <vt:lpstr>Wingdings 2</vt:lpstr>
      <vt:lpstr>simple-light</vt:lpstr>
      <vt:lpstr>1_simple-light</vt:lpstr>
      <vt:lpstr>2_simple-light</vt:lpstr>
      <vt:lpstr>Frame</vt:lpstr>
      <vt:lpstr>1_Frame</vt:lpstr>
      <vt:lpstr>Integrando la biodiversidad al bienestar: el caso de los bosques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Gasto Protección  vs  Costo de Agotamiento</vt:lpstr>
      <vt:lpstr>Tendencia del Gasto en Biodiversidad del Gobierno Federal</vt:lpstr>
      <vt:lpstr>Sector Ambiental en el PEF 2016 y 2017  </vt:lpstr>
      <vt:lpstr>Soluciones de financiamiento pueden apoyar la implementación de los ODS</vt:lpstr>
      <vt:lpstr>El reto de la integración de la biodiversidad está en incidir en las políticas públicas sectoriales y en los presupuestos (reglas de operación de programas)</vt:lpstr>
      <vt:lpstr>Consulta más información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Onno vd Heuvel</dc:creator>
  <cp:lastModifiedBy>Gerardo Arroyo</cp:lastModifiedBy>
  <cp:revision>3848</cp:revision>
  <cp:lastPrinted>2016-09-21T16:01:24Z</cp:lastPrinted>
  <dcterms:created xsi:type="dcterms:W3CDTF">2002-03-15T00:48:39Z</dcterms:created>
  <dcterms:modified xsi:type="dcterms:W3CDTF">2016-09-21T16:02:06Z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ies>
</file>